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Noto Sans"/>
      <p:regular r:id="rId41"/>
      <p:bold r:id="rId42"/>
      <p:italic r:id="rId43"/>
      <p:boldItalic r:id="rId44"/>
    </p:embeddedFont>
    <p:embeddedFont>
      <p:font typeface="Quattrocento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NotoSans-bold.fntdata"/><Relationship Id="rId41" Type="http://schemas.openxmlformats.org/officeDocument/2006/relationships/font" Target="fonts/NotoSans-regular.fntdata"/><Relationship Id="rId22" Type="http://schemas.openxmlformats.org/officeDocument/2006/relationships/slide" Target="slides/slide17.xml"/><Relationship Id="rId44" Type="http://schemas.openxmlformats.org/officeDocument/2006/relationships/font" Target="fonts/NotoSans-boldItalic.fntdata"/><Relationship Id="rId21" Type="http://schemas.openxmlformats.org/officeDocument/2006/relationships/slide" Target="slides/slide16.xml"/><Relationship Id="rId43" Type="http://schemas.openxmlformats.org/officeDocument/2006/relationships/font" Target="fonts/NotoSans-italic.fntdata"/><Relationship Id="rId24" Type="http://schemas.openxmlformats.org/officeDocument/2006/relationships/slide" Target="slides/slide19.xml"/><Relationship Id="rId46" Type="http://schemas.openxmlformats.org/officeDocument/2006/relationships/font" Target="fonts/QuattrocentoSans-bold.fntdata"/><Relationship Id="rId23" Type="http://schemas.openxmlformats.org/officeDocument/2006/relationships/slide" Target="slides/slide18.xml"/><Relationship Id="rId45" Type="http://schemas.openxmlformats.org/officeDocument/2006/relationships/font" Target="fonts/QuattrocentoSans-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QuattrocentoSans-boldItalic.fntdata"/><Relationship Id="rId25" Type="http://schemas.openxmlformats.org/officeDocument/2006/relationships/slide" Target="slides/slide20.xml"/><Relationship Id="rId47" Type="http://schemas.openxmlformats.org/officeDocument/2006/relationships/font" Target="fonts/QuattrocentoSans-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8180098c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台本「今回私たちのグループが発表するのは，白川町に今ワーケーションに来ている人たちを，さらに家族まで巻き込んでいくことで、より多くの、そして次の世代のかけて関係人口を作れるようにする事業「白川町留学」についてです。」</a:t>
            </a:r>
            <a:endParaRPr/>
          </a:p>
        </p:txBody>
      </p:sp>
      <p:sp>
        <p:nvSpPr>
          <p:cNvPr id="128" name="Google Shape;128;g2f8180098cf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f8180098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f8180098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秋田コメント「前の表かこちらのスレッドのどちらかだけでもいいかな？と思いましたが皆さんはどう思いますでしょうか？」</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ja">
                <a:solidFill>
                  <a:schemeClr val="dk1"/>
                </a:solidFill>
              </a:rPr>
              <a:t>台本「</a:t>
            </a:r>
            <a:r>
              <a:rPr lang="ja">
                <a:solidFill>
                  <a:schemeClr val="dk1"/>
                </a:solidFill>
              </a:rPr>
              <a:t>では、ワーケーションを行う上でなぜ子どもや家族の方を連れてこようとしないのか、どのようになれば子どもや家族を連れていこうと考えるかをまとめてみました。それがこちらの表です。特に親の側の子供を連れていくと仕事に集中できず，必要や動機がない」ということや子供の「つまらなさそう」と言ったのは大きな課題になるかなと思います。」</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f372b6d4d6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a:t>
            </a:r>
            <a:r>
              <a:rPr lang="ja"/>
              <a:t>この課題の解決はとてもシンプルではあります。大人の側にとって、仕事の邪魔になるようなことはなく，子供にとって楽しめるようなワーケーションを提供できれば良いのです。ワーケーション以外にも白川町の強みとして，</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これもてきとうにいれたので、着けたし修正おねがいします</a:t>
            </a:r>
            <a:endParaRPr/>
          </a:p>
          <a:p>
            <a:pPr indent="0" lvl="0" marL="0" rtl="0" algn="l">
              <a:lnSpc>
                <a:spcPct val="100000"/>
              </a:lnSpc>
              <a:spcBef>
                <a:spcPts val="0"/>
              </a:spcBef>
              <a:spcAft>
                <a:spcPts val="0"/>
              </a:spcAft>
              <a:buSzPts val="1400"/>
              <a:buNone/>
            </a:pPr>
            <a:r>
              <a:rPr lang="ja"/>
              <a:t>このページ必要なければ消してしまって大丈夫です（全体にいえることですが）</a:t>
            </a:r>
            <a:endParaRPr/>
          </a:p>
        </p:txBody>
      </p:sp>
      <p:sp>
        <p:nvSpPr>
          <p:cNvPr id="281" name="Google Shape;281;g2f372b6d4d6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d3380e926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3380e9269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8756dbda7f_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辻さんコメント</a:t>
            </a:r>
            <a:r>
              <a:rPr lang="ja"/>
              <a:t>「</a:t>
            </a:r>
            <a:r>
              <a:rPr lang="ja"/>
              <a:t>コンセプトを次のページで書くのであれば、ここではコンセプトは不要かも」</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台本「事業の概要は、白川町留学、「親子ワーキングパックツアー」と題して，今までに接点の少なかった白川町外の子供世代を取り込むことをコンセプトとしています。」</a:t>
            </a:r>
            <a:endParaRPr/>
          </a:p>
        </p:txBody>
      </p:sp>
      <p:sp>
        <p:nvSpPr>
          <p:cNvPr id="300" name="Google Shape;300;g28756dbda7f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fd8733bc6b_2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台本「</a:t>
            </a:r>
            <a:r>
              <a:rPr lang="ja">
                <a:solidFill>
                  <a:srgbClr val="333333"/>
                </a:solidFill>
                <a:latin typeface="Meiryo"/>
                <a:ea typeface="Meiryo"/>
                <a:cs typeface="Meiryo"/>
                <a:sym typeface="Meiryo"/>
              </a:rPr>
              <a:t>ある地域に興味を持ち、最終的に移住するまでのプロセスを表したものが、関わりの階段という考え方です。この段階を少しずつ経ていくことで、地域への思いを強めていくというものになります。現状、このプロセスにおいて、白川町に足りていないのは、頻繁な訪問、二地域居住です。</a:t>
            </a:r>
            <a:r>
              <a:rPr lang="ja">
                <a:solidFill>
                  <a:srgbClr val="333333"/>
                </a:solidFill>
                <a:latin typeface="Meiryo"/>
                <a:ea typeface="Meiryo"/>
                <a:cs typeface="Meiryo"/>
                <a:sym typeface="Meiryo"/>
              </a:rPr>
              <a:t>その部分に着目し、現状の施策において足りていない部分はどこか、</a:t>
            </a:r>
            <a:r>
              <a:rPr lang="ja">
                <a:solidFill>
                  <a:srgbClr val="333333"/>
                </a:solidFill>
                <a:latin typeface="Meiryo"/>
                <a:ea typeface="Meiryo"/>
                <a:cs typeface="Meiryo"/>
                <a:sym typeface="Meiryo"/>
              </a:rPr>
              <a:t>どのような施策が打てるのかを考えました。」</a:t>
            </a:r>
            <a:endParaRPr>
              <a:solidFill>
                <a:srgbClr val="333333"/>
              </a:solidFill>
              <a:latin typeface="Meiryo"/>
              <a:ea typeface="Meiryo"/>
              <a:cs typeface="Meiryo"/>
              <a:sym typeface="Meiryo"/>
            </a:endParaRPr>
          </a:p>
        </p:txBody>
      </p:sp>
      <p:sp>
        <p:nvSpPr>
          <p:cNvPr id="311" name="Google Shape;311;g2fd8733bc6b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01f22c30c3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ja" sz="1200">
                <a:solidFill>
                  <a:schemeClr val="dk1"/>
                </a:solidFill>
                <a:latin typeface="Calibri"/>
                <a:ea typeface="Calibri"/>
                <a:cs typeface="Calibri"/>
                <a:sym typeface="Calibri"/>
              </a:rPr>
              <a:t>白川町や有機農業に興味を持っており、移住も選択肢に入っているものの、</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ja" sz="1200">
                <a:solidFill>
                  <a:schemeClr val="dk1"/>
                </a:solidFill>
                <a:latin typeface="Calibri"/>
                <a:ea typeface="Calibri"/>
                <a:cs typeface="Calibri"/>
                <a:sym typeface="Calibri"/>
              </a:rPr>
              <a:t>子供がおり、十分な教育機会を用意出来ないと考えている人向けのワーケーションプラン</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ja" sz="1200">
                <a:solidFill>
                  <a:schemeClr val="dk1"/>
                </a:solidFill>
                <a:latin typeface="Calibri"/>
                <a:ea typeface="Calibri"/>
                <a:cs typeface="Calibri"/>
                <a:sym typeface="Calibri"/>
              </a:rPr>
              <a:t>今回提案するものは、一泊二日のお試しの機会を提供するものだが、移住・定住を真摯に考えるのであれば、数ヶ月単位で実際に住んでみることが重要なので、長期的なワーケーションを企画することを見据えている。</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ja" sz="1200">
                <a:solidFill>
                  <a:schemeClr val="dk1"/>
                </a:solidFill>
                <a:latin typeface="Calibri"/>
                <a:ea typeface="Calibri"/>
                <a:cs typeface="Calibri"/>
                <a:sym typeface="Calibri"/>
              </a:rPr>
              <a:t>その試験段階だと考えていただいても良い。</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24" name="Google Shape;324;g301f22c30c3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1f22c30c3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台本「ある地域に興味を持ち、最終的に移住するまでのプロセスを表したものが、関わりの階段という考え方です。この段階を少しずつ経ていくことで、地域への思いを強めていくというものになります。現状、このプロセスにおいて、白川町に足りていないのは、頻繁な訪問、二地域居住です。その部分に着目し、現状の施策において足りていない部分はどこか、どのような施策が打てるのかを考えました。」</a:t>
            </a:r>
            <a:endParaRPr>
              <a:solidFill>
                <a:srgbClr val="333333"/>
              </a:solidFill>
              <a:latin typeface="Meiryo"/>
              <a:ea typeface="Meiryo"/>
              <a:cs typeface="Meiryo"/>
              <a:sym typeface="Meiryo"/>
            </a:endParaRPr>
          </a:p>
        </p:txBody>
      </p:sp>
      <p:sp>
        <p:nvSpPr>
          <p:cNvPr id="337" name="Google Shape;337;g301f22c30c3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fe7b714c30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この表が2泊3日でそれぞれどのようなことを行うかを図示したものです。あくまでモデルであり，それぞれここは子供と体験したい，ここの時間は仕事をしないといけない，というのがあれば可能な限り柔軟にスケジューリングできるようにしたいなと考えています。</a:t>
            </a:r>
            <a:endParaRPr/>
          </a:p>
        </p:txBody>
      </p:sp>
      <p:sp>
        <p:nvSpPr>
          <p:cNvPr id="347" name="Google Shape;347;g2fe7b714c30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fe7b714c30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この表が2泊3日でそれぞれどのようなことを行うかを図示したものです。あくまでモデルであり，それぞれここは子供と体験したい，ここの時間は仕事をしないといけない，というのがあれば可能な限り柔軟にスケジューリングできるようにしたいなと考えています。</a:t>
            </a:r>
            <a:endParaRPr/>
          </a:p>
        </p:txBody>
      </p:sp>
      <p:sp>
        <p:nvSpPr>
          <p:cNvPr id="405" name="Google Shape;405;g2fe7b714c30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e0b52190e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63" name="Google Shape;463;g2ee0b52190e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8180098c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f8180098c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台本「</a:t>
            </a:r>
            <a:r>
              <a:rPr lang="ja"/>
              <a:t>まず最初に事業の概要を示し，現在の背景を示した上で，詳細や波及効果を説明して，最後のまとめを示していく予定です。」</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1f22c30c3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99" name="Google Shape;499;g301f22c30c3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01f22c30c3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sz="1350">
                <a:solidFill>
                  <a:srgbClr val="1E303D"/>
                </a:solidFill>
                <a:highlight>
                  <a:srgbClr val="FFFFFF"/>
                </a:highlight>
              </a:rPr>
              <a:t>「広域的地域活性化のための基盤整備に関する法律（広域的地域活性化基盤整備法）」の改正法が5月15日参院本会議で可決・成立</a:t>
            </a:r>
            <a:endParaRPr sz="1350">
              <a:solidFill>
                <a:srgbClr val="1E303D"/>
              </a:solidFill>
              <a:highlight>
                <a:srgbClr val="FFFFFF"/>
              </a:highlight>
            </a:endParaRPr>
          </a:p>
          <a:p>
            <a:pPr indent="0" lvl="0" marL="0" rtl="0" algn="l">
              <a:lnSpc>
                <a:spcPct val="100000"/>
              </a:lnSpc>
              <a:spcBef>
                <a:spcPts val="0"/>
              </a:spcBef>
              <a:spcAft>
                <a:spcPts val="0"/>
              </a:spcAft>
              <a:buSzPts val="1400"/>
              <a:buNone/>
            </a:pPr>
            <a:r>
              <a:t/>
            </a:r>
            <a:endParaRPr sz="1350">
              <a:solidFill>
                <a:srgbClr val="1E303D"/>
              </a:solidFill>
              <a:highlight>
                <a:srgbClr val="FFFFFF"/>
              </a:highlight>
            </a:endParaRPr>
          </a:p>
          <a:p>
            <a:pPr indent="0" lvl="0" marL="0" rtl="0" algn="l">
              <a:lnSpc>
                <a:spcPct val="100000"/>
              </a:lnSpc>
              <a:spcBef>
                <a:spcPts val="0"/>
              </a:spcBef>
              <a:spcAft>
                <a:spcPts val="0"/>
              </a:spcAft>
              <a:buSzPts val="1400"/>
              <a:buNone/>
            </a:pPr>
            <a:r>
              <a:t/>
            </a:r>
            <a:endParaRPr sz="1350">
              <a:solidFill>
                <a:srgbClr val="1E303D"/>
              </a:solidFill>
              <a:highlight>
                <a:srgbClr val="FFFFFF"/>
              </a:highlight>
            </a:endParaRPr>
          </a:p>
        </p:txBody>
      </p:sp>
      <p:sp>
        <p:nvSpPr>
          <p:cNvPr id="528" name="Google Shape;528;g301f22c30c3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01f22c30c3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秋田コメント「②ですが、ワーキングスペースにおもちゃを置いたりしても面白そうだなと思いました！」</a:t>
            </a:r>
            <a:endParaRPr/>
          </a:p>
          <a:p>
            <a:pPr indent="0" lvl="0" marL="0" rtl="0" algn="l">
              <a:lnSpc>
                <a:spcPct val="100000"/>
              </a:lnSpc>
              <a:spcBef>
                <a:spcPts val="0"/>
              </a:spcBef>
              <a:spcAft>
                <a:spcPts val="0"/>
              </a:spcAft>
              <a:buSzPts val="1400"/>
              <a:buNone/>
            </a:pPr>
            <a:r>
              <a:rPr lang="ja"/>
              <a:t>「文章じゃなくて次のスライドみたいに表示したものを①〜④まで示した方がわかりやすいかなと思いました！</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この事業のポイントを説明します。一つ目は長期休みに開催することでお子さんでも参加しやすいようにしておくことです。</a:t>
            </a:r>
            <a:r>
              <a:rPr lang="ja">
                <a:solidFill>
                  <a:schemeClr val="dk1"/>
                </a:solidFill>
              </a:rPr>
              <a:t>将来的にはそれぞれの長期休みの間でも、２泊３日という短さを活かして連休や「らーケーション制度」を活かして実行していくことを考えていますが、これについては長期的な展望で詳しく話していこうと思います。</a:t>
            </a:r>
            <a:endParaRPr/>
          </a:p>
          <a:p>
            <a:pPr indent="0" lvl="0" marL="0" rtl="0" algn="l">
              <a:lnSpc>
                <a:spcPct val="100000"/>
              </a:lnSpc>
              <a:spcBef>
                <a:spcPts val="0"/>
              </a:spcBef>
              <a:spcAft>
                <a:spcPts val="0"/>
              </a:spcAft>
              <a:buSzPts val="1400"/>
              <a:buNone/>
            </a:pPr>
            <a:r>
              <a:rPr lang="ja"/>
              <a:t>二つ目は別々の場所でワーキングスペースを設けることで，お互いに邪魔されることなく仕事や長期休みであれば宿題を，そうでなくとも勉強を行なったりすることもできます。</a:t>
            </a:r>
            <a:endParaRPr/>
          </a:p>
          <a:p>
            <a:pPr indent="0" lvl="0" marL="0" rtl="0" algn="l">
              <a:lnSpc>
                <a:spcPct val="100000"/>
              </a:lnSpc>
              <a:spcBef>
                <a:spcPts val="0"/>
              </a:spcBef>
              <a:spcAft>
                <a:spcPts val="0"/>
              </a:spcAft>
              <a:buSzPts val="1400"/>
              <a:buNone/>
            </a:pPr>
            <a:r>
              <a:rPr lang="ja"/>
              <a:t>三つ目は，農業体験をはじめとしたアクティビティを組み込むことで、特に長期休みなどでお子さんが困りやすい体験型の宿題も行えるようにしていることです。</a:t>
            </a:r>
            <a:endParaRPr/>
          </a:p>
          <a:p>
            <a:pPr indent="0" lvl="0" marL="0" rtl="0" algn="l">
              <a:lnSpc>
                <a:spcPct val="100000"/>
              </a:lnSpc>
              <a:spcBef>
                <a:spcPts val="0"/>
              </a:spcBef>
              <a:spcAft>
                <a:spcPts val="0"/>
              </a:spcAft>
              <a:buSzPts val="1400"/>
              <a:buNone/>
            </a:pPr>
            <a:r>
              <a:rPr lang="ja"/>
              <a:t>四つ目は，季節ごとに違ったイベントも，自然豊かな白川町で行えるということです。お花見に川遊び，雪遊びやハイキングを企画していくことで飽きられにくいような、そして白川町の多くのアクティビティを巻き込んでいくこともできる点です。</a:t>
            </a:r>
            <a:endParaRPr/>
          </a:p>
        </p:txBody>
      </p:sp>
      <p:sp>
        <p:nvSpPr>
          <p:cNvPr id="539" name="Google Shape;539;g301f22c30c3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fdeec76659_1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fdeec76659_1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ja"/>
              <a:t>一つ目の長期休みでの開催でというのは、春・夏・冬休みに期間を合わせて開催することで、平日でも実行しやすくすることで最初に参加するハードルを下げ、参加してもらえる家族を増やすことにあります。</a:t>
            </a:r>
            <a:endParaRPr/>
          </a:p>
          <a:p>
            <a:pPr indent="0" lvl="0" marL="0" rtl="0" algn="l">
              <a:lnSpc>
                <a:spcPct val="100000"/>
              </a:lnSpc>
              <a:spcBef>
                <a:spcPts val="0"/>
              </a:spcBef>
              <a:spcAft>
                <a:spcPts val="0"/>
              </a:spcAft>
              <a:buSzPts val="1100"/>
              <a:buNone/>
            </a:pPr>
            <a:r>
              <a:rPr lang="ja"/>
              <a:t>今までも白川町では何回か長期休みに合わせたイベントは企画されているので、十分に</a:t>
            </a:r>
            <a:r>
              <a:rPr lang="ja"/>
              <a:t>かのうかなと考えています。</a:t>
            </a:r>
            <a:endParaRPr/>
          </a:p>
          <a:p>
            <a:pPr indent="0" lvl="0" marL="0" rtl="0" algn="l">
              <a:lnSpc>
                <a:spcPct val="100000"/>
              </a:lnSpc>
              <a:spcBef>
                <a:spcPts val="0"/>
              </a:spcBef>
              <a:spcAft>
                <a:spcPts val="0"/>
              </a:spcAft>
              <a:buSzPts val="1100"/>
              <a:buNone/>
            </a:pPr>
            <a:r>
              <a:rPr lang="ja"/>
              <a:t>農業体験についてはまた後述させていただきます。</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ee0b52190e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ワーケーションでもあることから、大人の方がお仕事をできるようにすることはとても大事です。町内にあるワーキングスペースを利用していただいたり、お部屋でも自然を見ながら違った気持ちでできそう？</a:t>
            </a:r>
            <a:endParaRPr/>
          </a:p>
          <a:p>
            <a:pPr indent="0" lvl="0" marL="0" rtl="0" algn="l">
              <a:lnSpc>
                <a:spcPct val="100000"/>
              </a:lnSpc>
              <a:spcBef>
                <a:spcPts val="0"/>
              </a:spcBef>
              <a:spcAft>
                <a:spcPts val="0"/>
              </a:spcAft>
              <a:buSzPts val="1400"/>
              <a:buNone/>
            </a:pPr>
            <a:r>
              <a:rPr lang="ja"/>
              <a:t>お子さんについては一時保育や学童，キッズスペースでもね！って感じ。</a:t>
            </a:r>
            <a:endParaRPr/>
          </a:p>
        </p:txBody>
      </p:sp>
      <p:sp>
        <p:nvSpPr>
          <p:cNvPr id="583" name="Google Shape;583;g2ee0b52190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4b9d67ad4c475ab6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特に宿泊については、イベントごとに変えることでマンネリ感を防ぎたいので、、そこも！！</a:t>
            </a:r>
            <a:endParaRPr/>
          </a:p>
        </p:txBody>
      </p:sp>
      <p:sp>
        <p:nvSpPr>
          <p:cNvPr id="598" name="Google Shape;598;g4b9d67ad4c475ab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ff57741bf3_6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g2ff57741bf3_6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fdeec76659_1_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g2fdeec76659_1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ja"/>
              <a:t>また、農業体験については、さえきさんからお伺いしたことのうけうりのようにはなってしまうけどー、で味噌の話。</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ff57741bf3_6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2ff57741bf3_6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ja"/>
              <a:t>体験プログラムの詳細説明</a:t>
            </a:r>
            <a:endParaRPr/>
          </a:p>
          <a:p>
            <a:pPr indent="0" lvl="0" marL="0" rtl="0" algn="l">
              <a:spcBef>
                <a:spcPts val="0"/>
              </a:spcBef>
              <a:spcAft>
                <a:spcPts val="0"/>
              </a:spcAft>
              <a:buClr>
                <a:schemeClr val="dk1"/>
              </a:buClr>
              <a:buSzPts val="1800"/>
              <a:buFont typeface="Arial"/>
              <a:buNone/>
            </a:pPr>
            <a:r>
              <a:rPr b="1" lang="ja" sz="2000">
                <a:solidFill>
                  <a:srgbClr val="1F497D"/>
                </a:solidFill>
              </a:rPr>
              <a:t>近年、白川町へ移住をされる方 の多くは、</a:t>
            </a:r>
            <a:endParaRPr b="1" sz="2000">
              <a:solidFill>
                <a:srgbClr val="1F497D"/>
              </a:solidFill>
            </a:endParaRPr>
          </a:p>
          <a:p>
            <a:pPr indent="0" lvl="0" marL="0" rtl="0" algn="l">
              <a:spcBef>
                <a:spcPts val="0"/>
              </a:spcBef>
              <a:spcAft>
                <a:spcPts val="0"/>
              </a:spcAft>
              <a:buClr>
                <a:schemeClr val="dk1"/>
              </a:buClr>
              <a:buSzPts val="1800"/>
              <a:buFont typeface="Arial"/>
              <a:buNone/>
            </a:pPr>
            <a:r>
              <a:rPr b="1" lang="ja" sz="2000">
                <a:solidFill>
                  <a:srgbClr val="1F497D"/>
                </a:solidFill>
              </a:rPr>
              <a:t>「白川町で有機農業を営みたい！」という方</a:t>
            </a:r>
            <a:endParaRPr b="1" sz="2000">
              <a:solidFill>
                <a:srgbClr val="1F497D"/>
              </a:solidFill>
            </a:endParaRPr>
          </a:p>
          <a:p>
            <a:pPr indent="0" lvl="0" marL="0" rtl="0" algn="l">
              <a:spcBef>
                <a:spcPts val="0"/>
              </a:spcBef>
              <a:spcAft>
                <a:spcPts val="0"/>
              </a:spcAft>
              <a:buClr>
                <a:schemeClr val="dk1"/>
              </a:buClr>
              <a:buSzPts val="1800"/>
              <a:buFont typeface="Arial"/>
              <a:buNone/>
            </a:pPr>
            <a:r>
              <a:t/>
            </a:r>
            <a:endParaRPr b="1" sz="2000">
              <a:solidFill>
                <a:srgbClr val="1F497D"/>
              </a:solidFill>
            </a:endParaRPr>
          </a:p>
          <a:p>
            <a:pPr indent="0" lvl="0" marL="0" rtl="0" algn="l">
              <a:spcBef>
                <a:spcPts val="0"/>
              </a:spcBef>
              <a:spcAft>
                <a:spcPts val="0"/>
              </a:spcAft>
              <a:buClr>
                <a:schemeClr val="dk1"/>
              </a:buClr>
              <a:buSzPts val="1800"/>
              <a:buFont typeface="Arial"/>
              <a:buNone/>
            </a:pPr>
            <a:r>
              <a:rPr b="1" lang="ja" sz="2000">
                <a:solidFill>
                  <a:srgbClr val="1F497D"/>
                </a:solidFill>
              </a:rPr>
              <a:t>農業体験をスケジュールに入れ込むことで</a:t>
            </a:r>
            <a:endParaRPr b="1" sz="2000">
              <a:solidFill>
                <a:srgbClr val="1F497D"/>
              </a:solidFill>
            </a:endParaRPr>
          </a:p>
          <a:p>
            <a:pPr indent="0" lvl="0" marL="0" rtl="0" algn="l">
              <a:spcBef>
                <a:spcPts val="0"/>
              </a:spcBef>
              <a:spcAft>
                <a:spcPts val="0"/>
              </a:spcAft>
              <a:buClr>
                <a:schemeClr val="dk1"/>
              </a:buClr>
              <a:buSzPts val="1800"/>
              <a:buFont typeface="Arial"/>
              <a:buNone/>
            </a:pPr>
            <a:r>
              <a:rPr b="1" lang="ja" sz="2000">
                <a:solidFill>
                  <a:srgbClr val="1F497D"/>
                </a:solidFill>
              </a:rPr>
              <a:t>関係人口を増やすだけでなく、</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fe7b714c3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fe7b714c30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fbf493283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辻さんコメント「前のページ時と同じなので省略させていただきます」</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秋田コメント「この前に人工の変動グラフとか入れても良いかもしれないなと思いました！」</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台本「白川町の課題の中心にあるのは「人口の減少」です。それに派生していくように、このように問題が発生し，そしてそれぞれがまた問題を派生させていくことになります。</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特に関係人口の増加や，その先にあるかもしれない移住者の増加で壁となるのは「知名度不足」であるという点です。</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これは非常の大きな課題ではあり、いつかは解決することが必要です。ですがあえて、今回の私たちの事業ではその中でも白川町や、そうでなくとも地域の町おこしに興味を持ってくれている人たちに焦点を当てることにしました。」</a:t>
            </a:r>
            <a:endParaRPr>
              <a:solidFill>
                <a:srgbClr val="333333"/>
              </a:solidFill>
              <a:latin typeface="Meiryo"/>
              <a:ea typeface="Meiryo"/>
              <a:cs typeface="Meiryo"/>
              <a:sym typeface="Meiryo"/>
            </a:endParaRPr>
          </a:p>
        </p:txBody>
      </p:sp>
      <p:sp>
        <p:nvSpPr>
          <p:cNvPr id="175" name="Google Shape;175;g2fbf4932839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d3380e926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d3380e9269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ede15eac6e_1_2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ja"/>
              <a:t>白川町への波及効果としては，このイベントを長期的に見据えて行うことで，次世代への継承や中長期的な関係人口の増加へと発展させていくことができると考えています。</a:t>
            </a:r>
            <a:endParaRPr/>
          </a:p>
          <a:p>
            <a:pPr indent="0" lvl="0" marL="0" rtl="0" algn="l">
              <a:spcBef>
                <a:spcPts val="0"/>
              </a:spcBef>
              <a:spcAft>
                <a:spcPts val="0"/>
              </a:spcAft>
              <a:buClr>
                <a:schemeClr val="dk1"/>
              </a:buClr>
              <a:buFont typeface="Arial"/>
              <a:buNone/>
            </a:pPr>
            <a:r>
              <a:t/>
            </a:r>
            <a:endParaRPr b="1">
              <a:solidFill>
                <a:srgbClr val="1F497D"/>
              </a:solidFill>
            </a:endParaRPr>
          </a:p>
          <a:p>
            <a:pPr indent="0" lvl="0" marL="0" rtl="0" algn="l">
              <a:spcBef>
                <a:spcPts val="0"/>
              </a:spcBef>
              <a:spcAft>
                <a:spcPts val="0"/>
              </a:spcAft>
              <a:buClr>
                <a:schemeClr val="dk1"/>
              </a:buClr>
              <a:buFont typeface="Arial"/>
              <a:buNone/>
            </a:pPr>
            <a:r>
              <a:rPr b="1" lang="ja">
                <a:solidFill>
                  <a:srgbClr val="1F497D"/>
                </a:solidFill>
              </a:rPr>
              <a:t>辻さんコメント「</a:t>
            </a:r>
            <a:r>
              <a:rPr b="1" lang="ja">
                <a:solidFill>
                  <a:srgbClr val="1F497D"/>
                </a:solidFill>
              </a:rPr>
              <a:t>将来世代への継続性</a:t>
            </a:r>
            <a:endParaRPr b="1">
              <a:solidFill>
                <a:srgbClr val="595959"/>
              </a:solidFill>
            </a:endParaRPr>
          </a:p>
          <a:p>
            <a:pPr indent="0" lvl="0" marL="0" rtl="0" algn="l">
              <a:spcBef>
                <a:spcPts val="0"/>
              </a:spcBef>
              <a:spcAft>
                <a:spcPts val="0"/>
              </a:spcAft>
              <a:buClr>
                <a:schemeClr val="dk1"/>
              </a:buClr>
              <a:buSzPts val="900"/>
              <a:buFont typeface="Arial"/>
              <a:buNone/>
            </a:pPr>
            <a:r>
              <a:rPr b="1" lang="ja">
                <a:solidFill>
                  <a:srgbClr val="595959"/>
                </a:solidFill>
              </a:rPr>
              <a:t>　子供が関わることでその家族が定着してくれる可能性が高くなる</a:t>
            </a:r>
            <a:endParaRPr>
              <a:solidFill>
                <a:schemeClr val="dk1"/>
              </a:solidFill>
            </a:endParaRPr>
          </a:p>
          <a:p>
            <a:pPr indent="0" lvl="0" marL="0" rtl="0" algn="l">
              <a:spcBef>
                <a:spcPts val="600"/>
              </a:spcBef>
              <a:spcAft>
                <a:spcPts val="0"/>
              </a:spcAft>
              <a:buClr>
                <a:schemeClr val="dk1"/>
              </a:buClr>
              <a:buSzPts val="900"/>
              <a:buFont typeface="Arial"/>
              <a:buNone/>
            </a:pPr>
            <a:r>
              <a:rPr b="1" lang="ja">
                <a:solidFill>
                  <a:srgbClr val="595959"/>
                </a:solidFill>
              </a:rPr>
              <a:t>　幼い時に熱心に教育を受けてきた子どもは、自身が親になった時、自身の子供にもより積極的に教育を施したいと考える　→ 白川町でその教育を実施すれば、その家族が関係人口になるだけでなく、次の世代まで巻き込んでいける　移住の選択肢としても有効</a:t>
            </a:r>
            <a:endParaRPr b="1">
              <a:solidFill>
                <a:srgbClr val="595959"/>
              </a:solidFill>
            </a:endParaRPr>
          </a:p>
          <a:p>
            <a:pPr indent="0" lvl="0" marL="0" rtl="0" algn="l">
              <a:spcBef>
                <a:spcPts val="600"/>
              </a:spcBef>
              <a:spcAft>
                <a:spcPts val="0"/>
              </a:spcAft>
              <a:buClr>
                <a:schemeClr val="dk1"/>
              </a:buClr>
              <a:buSzPts val="900"/>
              <a:buFont typeface="Arial"/>
              <a:buNone/>
            </a:pPr>
            <a:r>
              <a:rPr b="1" lang="ja">
                <a:solidFill>
                  <a:srgbClr val="595959"/>
                </a:solidFill>
              </a:rPr>
              <a:t>・子どもが地域の人と関わることでコミュニティが広がる</a:t>
            </a:r>
            <a:endParaRPr>
              <a:solidFill>
                <a:schemeClr val="dk1"/>
              </a:solidFill>
            </a:endParaRPr>
          </a:p>
          <a:p>
            <a:pPr indent="0" lvl="0" marL="0" rtl="0" algn="l">
              <a:spcBef>
                <a:spcPts val="600"/>
              </a:spcBef>
              <a:spcAft>
                <a:spcPts val="0"/>
              </a:spcAft>
              <a:buClr>
                <a:schemeClr val="dk1"/>
              </a:buClr>
              <a:buSzPts val="900"/>
              <a:buFont typeface="Arial"/>
              <a:buNone/>
            </a:pPr>
            <a:r>
              <a:rPr b="1" lang="ja">
                <a:solidFill>
                  <a:srgbClr val="595959"/>
                </a:solidFill>
              </a:rPr>
              <a:t>・母親も来やすい　女性の来訪者も増えるのでは」</a:t>
            </a:r>
            <a:endParaRPr>
              <a:solidFill>
                <a:schemeClr val="dk1"/>
              </a:solidFill>
            </a:endParaRPr>
          </a:p>
          <a:p>
            <a:pPr indent="0" lvl="0" marL="0" rtl="0" algn="l">
              <a:spcBef>
                <a:spcPts val="600"/>
              </a:spcBef>
              <a:spcAft>
                <a:spcPts val="0"/>
              </a:spcAft>
              <a:buClr>
                <a:schemeClr val="dk1"/>
              </a:buClr>
              <a:buSzPts val="900"/>
              <a:buFont typeface="Arial"/>
              <a:buNone/>
            </a:pPr>
            <a:br>
              <a:rPr b="1" lang="ja">
                <a:solidFill>
                  <a:srgbClr val="595959"/>
                </a:solidFill>
              </a:rPr>
            </a:br>
            <a:endParaRPr/>
          </a:p>
        </p:txBody>
      </p:sp>
      <p:sp>
        <p:nvSpPr>
          <p:cNvPr id="673" name="Google Shape;673;g2ede15eac6e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d3380e926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d3380e9269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ede15eac6e_1_2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
        <p:nvSpPr>
          <p:cNvPr id="712" name="Google Shape;712;g2ede15eac6e_1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8756dbda7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28756dbda7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これは本番もいるのか分からないけど、とりあえず残しておきます</a:t>
            </a:r>
            <a:endParaRPr/>
          </a:p>
        </p:txBody>
      </p:sp>
      <p:sp>
        <p:nvSpPr>
          <p:cNvPr id="731" name="Google Shape;731;g28756dbda7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ede15eac6e_1_3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g2ede15eac6e_1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337c894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d337c8947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1e4f76a7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15000"/>
              </a:lnSpc>
              <a:spcBef>
                <a:spcPts val="1200"/>
              </a:spcBef>
              <a:spcAft>
                <a:spcPts val="0"/>
              </a:spcAft>
              <a:buClr>
                <a:schemeClr val="dk1"/>
              </a:buClr>
              <a:buSzPts val="1100"/>
              <a:buFont typeface="Arial"/>
              <a:buNone/>
            </a:pPr>
            <a:r>
              <a:rPr lang="ja">
                <a:solidFill>
                  <a:schemeClr val="dk1"/>
                </a:solidFill>
              </a:rPr>
              <a:t>今回こういった事業を考案するに至った白川町の現時点での最大の課題が、人口減少です。</a:t>
            </a:r>
            <a:endParaRPr>
              <a:solidFill>
                <a:schemeClr val="dk1"/>
              </a:solidFill>
            </a:endParaRPr>
          </a:p>
          <a:p>
            <a:pPr indent="0" lvl="0" marL="0" rtl="0" algn="l">
              <a:lnSpc>
                <a:spcPct val="115000"/>
              </a:lnSpc>
              <a:spcBef>
                <a:spcPts val="1200"/>
              </a:spcBef>
              <a:spcAft>
                <a:spcPts val="0"/>
              </a:spcAft>
              <a:buSzPts val="1100"/>
              <a:buNone/>
            </a:pPr>
            <a:r>
              <a:rPr lang="ja">
                <a:solidFill>
                  <a:schemeClr val="dk1"/>
                </a:solidFill>
              </a:rPr>
              <a:t> 人口減少によって事業継承が困難になっていたり税収減少、公共サービスの低下といった多くの問題が浮き彫りになってきています。</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ja">
                <a:solidFill>
                  <a:schemeClr val="dk1"/>
                </a:solidFill>
              </a:rPr>
              <a:t>そして、白川町は岐阜県のなかで消滅可能性都市一位ということで、早急に手を打たなければならない状況です。</a:t>
            </a:r>
            <a:endParaRPr>
              <a:solidFill>
                <a:schemeClr val="dk1"/>
              </a:solidFill>
            </a:endParaRPr>
          </a:p>
          <a:p>
            <a:pPr indent="0" lvl="0" marL="0" rtl="0" algn="l">
              <a:lnSpc>
                <a:spcPct val="100000"/>
              </a:lnSpc>
              <a:spcBef>
                <a:spcPts val="1200"/>
              </a:spcBef>
              <a:spcAft>
                <a:spcPts val="0"/>
              </a:spcAft>
              <a:buSzPts val="1400"/>
              <a:buNone/>
            </a:pPr>
            <a:r>
              <a:t/>
            </a:r>
            <a:endParaRPr>
              <a:solidFill>
                <a:srgbClr val="333333"/>
              </a:solidFill>
              <a:latin typeface="Meiryo"/>
              <a:ea typeface="Meiryo"/>
              <a:cs typeface="Meiryo"/>
              <a:sym typeface="Meiryo"/>
            </a:endParaRPr>
          </a:p>
        </p:txBody>
      </p:sp>
      <p:sp>
        <p:nvSpPr>
          <p:cNvPr id="191" name="Google Shape;191;g301e4f76a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337c8947c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337c8947c_1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756dbda7f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solidFill>
                  <a:srgbClr val="333333"/>
                </a:solidFill>
                <a:latin typeface="Meiryo"/>
                <a:ea typeface="Meiryo"/>
                <a:cs typeface="Meiryo"/>
                <a:sym typeface="Meiryo"/>
              </a:rPr>
              <a:t>辻さんコメント「前のページに同じ」</a:t>
            </a:r>
            <a:endParaRPr>
              <a:solidFill>
                <a:srgbClr val="333333"/>
              </a:solidFill>
              <a:latin typeface="Meiryo"/>
              <a:ea typeface="Meiryo"/>
              <a:cs typeface="Meiryo"/>
              <a:sym typeface="Meiryo"/>
            </a:endParaRPr>
          </a:p>
          <a:p>
            <a:pPr indent="0" lvl="0" marL="0" rtl="0" algn="l">
              <a:lnSpc>
                <a:spcPct val="100000"/>
              </a:lnSpc>
              <a:spcBef>
                <a:spcPts val="0"/>
              </a:spcBef>
              <a:spcAft>
                <a:spcPts val="0"/>
              </a:spcAft>
              <a:buSzPts val="1400"/>
              <a:buNone/>
            </a:pPr>
            <a:r>
              <a:t/>
            </a:r>
            <a:endParaRPr>
              <a:solidFill>
                <a:srgbClr val="333333"/>
              </a:solidFill>
              <a:latin typeface="Meiryo"/>
              <a:ea typeface="Meiryo"/>
              <a:cs typeface="Meiryo"/>
              <a:sym typeface="Meiryo"/>
            </a:endParaRPr>
          </a:p>
          <a:p>
            <a:pPr indent="0" lvl="0" marL="0" rtl="0" algn="l">
              <a:spcBef>
                <a:spcPts val="0"/>
              </a:spcBef>
              <a:spcAft>
                <a:spcPts val="0"/>
              </a:spcAft>
              <a:buClr>
                <a:schemeClr val="dk1"/>
              </a:buClr>
              <a:buSzPts val="1400"/>
              <a:buFont typeface="Arial"/>
              <a:buNone/>
            </a:pPr>
            <a:r>
              <a:rPr lang="ja">
                <a:solidFill>
                  <a:srgbClr val="333333"/>
                </a:solidFill>
                <a:latin typeface="Meiryo"/>
                <a:ea typeface="Meiryo"/>
                <a:cs typeface="Meiryo"/>
                <a:sym typeface="Meiryo"/>
              </a:rPr>
              <a:t>台本「ではそのような人たちに焦点を当てるとしたとき，現在の白川町の強みを活かせないかと考えました。現在の白川町は第6時総合計画に則り，様々な施策を展開しています。その中でも特に強みとして活かせそうだと考えたのは「ワーケーション」です。」</a:t>
            </a:r>
            <a:endParaRPr>
              <a:solidFill>
                <a:srgbClr val="333333"/>
              </a:solidFill>
              <a:latin typeface="Meiryo"/>
              <a:ea typeface="Meiryo"/>
              <a:cs typeface="Meiryo"/>
              <a:sym typeface="Meiryo"/>
            </a:endParaRPr>
          </a:p>
        </p:txBody>
      </p:sp>
      <p:sp>
        <p:nvSpPr>
          <p:cNvPr id="216" name="Google Shape;216;g28756dbda7f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f372b6d4d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ja"/>
              <a:t>辻さんコメント「ワ―ケーションスペースがいっぱいあるというような内容」</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秋田コメント「実際に何人くらいか知ることがグラフとかでわかればなー，，と思ってます！(願望)」</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白川町は、正直に言えば規模の大きい自治体とは言えません。しかしその中にもこのように晴耕雨読とみださんや、まちやど在所さん，黒川マルシェさんのようにワーケーションを行えるような施設は多くあり，実際に広報活動が行われていることで，名古屋を中心にワーケーションに訪れる人は現在もおられます。</a:t>
            </a:r>
            <a:endParaRPr/>
          </a:p>
          <a:p>
            <a:pPr indent="0" lvl="0" marL="0" rtl="0" algn="l">
              <a:lnSpc>
                <a:spcPct val="100000"/>
              </a:lnSpc>
              <a:spcBef>
                <a:spcPts val="0"/>
              </a:spcBef>
              <a:spcAft>
                <a:spcPts val="0"/>
              </a:spcAft>
              <a:buSzPts val="1400"/>
              <a:buNone/>
            </a:pPr>
            <a:r>
              <a:rPr lang="ja"/>
              <a:t>知名度が低い中でも，このように訪れてくれる人もおり、このような人たちもしっかりと考え関係人口に組み込んでいきたいと考えました。」</a:t>
            </a:r>
            <a:endParaRPr/>
          </a:p>
        </p:txBody>
      </p:sp>
      <p:sp>
        <p:nvSpPr>
          <p:cNvPr id="238" name="Google Shape;238;g2f372b6d4d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de15eac6e_1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ja"/>
              <a:t>台本ですが、このように白川町にワーケーションに来てくれる方というのは、単身で来る方が多いのが実情です。それは家族がいたとしてもあまり変わらず，家族でワーケーションに訪れることはあまりないそうです。</a:t>
            </a:r>
            <a:endParaRPr/>
          </a:p>
          <a:p>
            <a:pPr indent="0" lvl="0" marL="0" rtl="0" algn="l">
              <a:lnSpc>
                <a:spcPct val="100000"/>
              </a:lnSpc>
              <a:spcBef>
                <a:spcPts val="0"/>
              </a:spcBef>
              <a:spcAft>
                <a:spcPts val="0"/>
              </a:spcAft>
              <a:buSzPts val="1400"/>
              <a:buNone/>
            </a:pPr>
            <a:r>
              <a:rPr lang="ja"/>
              <a:t>この現状のなかでは、親子一緒に白川町に訪れるという機会損失を起こしており，同時に長期的に，次世代を巻き込むチャンスを逃していると言えます。私たちはこのような家族に対し，みんなで白川町に訪れてほしいと考えました。」</a:t>
            </a:r>
            <a:endParaRPr/>
          </a:p>
        </p:txBody>
      </p:sp>
      <p:sp>
        <p:nvSpPr>
          <p:cNvPr id="247" name="Google Shape;247;g2ede15eac6e_1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60" name="Shape 6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6"/>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3" name="Google Shape;63;p16"/>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64" name="Google Shape;64;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5" name="Google Shape;65;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17"/>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9" name="Google Shape;69;p17"/>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0" name="Google Shape;70;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1" name="Google Shape;71;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8"/>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5" name="Google Shape;75;p18"/>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76" name="Google Shape;76;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7" name="Google Shape;77;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9" name="Shape 79"/>
        <p:cNvGrpSpPr/>
        <p:nvPr/>
      </p:nvGrpSpPr>
      <p:grpSpPr>
        <a:xfrm>
          <a:off x="0" y="0"/>
          <a:ext cx="0" cy="0"/>
          <a:chOff x="0" y="0"/>
          <a:chExt cx="0" cy="0"/>
        </a:xfrm>
      </p:grpSpPr>
      <p:sp>
        <p:nvSpPr>
          <p:cNvPr id="80" name="Google Shape;80;p19"/>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1" name="Google Shape;81;p19"/>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2" name="Google Shape;82;p19"/>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3" name="Google Shape;83;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4" name="Google Shape;84;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5" name="Google Shape;85;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6" name="Shape 86"/>
        <p:cNvGrpSpPr/>
        <p:nvPr/>
      </p:nvGrpSpPr>
      <p:grpSpPr>
        <a:xfrm>
          <a:off x="0" y="0"/>
          <a:ext cx="0" cy="0"/>
          <a:chOff x="0" y="0"/>
          <a:chExt cx="0" cy="0"/>
        </a:xfrm>
      </p:grpSpPr>
      <p:sp>
        <p:nvSpPr>
          <p:cNvPr id="87" name="Google Shape;87;p20"/>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8" name="Google Shape;88;p20"/>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9" name="Google Shape;89;p20"/>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90" name="Google Shape;90;p20"/>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91" name="Google Shape;91;p20"/>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92" name="Google Shape;92;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3" name="Google Shape;93;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4" name="Google Shape;94;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21"/>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7" name="Google Shape;97;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8" name="Google Shape;98;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9" name="Google Shape;99;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22"/>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2" name="Google Shape;102;p22"/>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103" name="Google Shape;103;p22"/>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04" name="Google Shape;104;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5" name="Google Shape;105;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6" name="Google Shape;106;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23"/>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9" name="Google Shape;109;p23"/>
          <p:cNvSpPr/>
          <p:nvPr>
            <p:ph idx="2" type="pic"/>
          </p:nvPr>
        </p:nvSpPr>
        <p:spPr>
          <a:xfrm>
            <a:off x="896144" y="306388"/>
            <a:ext cx="2743200" cy="2057400"/>
          </a:xfrm>
          <a:prstGeom prst="rect">
            <a:avLst/>
          </a:prstGeom>
          <a:noFill/>
          <a:ln>
            <a:noFill/>
          </a:ln>
        </p:spPr>
      </p:sp>
      <p:sp>
        <p:nvSpPr>
          <p:cNvPr id="110" name="Google Shape;110;p23"/>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11" name="Google Shape;111;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2" name="Google Shape;112;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3" name="Google Shape;113;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24"/>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6" name="Google Shape;116;p24"/>
          <p:cNvSpPr txBox="1"/>
          <p:nvPr>
            <p:ph idx="1" type="body"/>
          </p:nvPr>
        </p:nvSpPr>
        <p:spPr>
          <a:xfrm rot="5400000">
            <a:off x="1154510" y="-125809"/>
            <a:ext cx="2262981"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17" name="Google Shape;117;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8" name="Google Shape;118;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9" name="Google Shape;119;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25"/>
          <p:cNvSpPr txBox="1"/>
          <p:nvPr>
            <p:ph type="title"/>
          </p:nvPr>
        </p:nvSpPr>
        <p:spPr>
          <a:xfrm rot="5400000">
            <a:off x="2366169" y="1085851"/>
            <a:ext cx="2925763"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2" name="Google Shape;122;p25"/>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23" name="Google Shape;123;p2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4" name="Google Shape;124;p2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5" name="Google Shape;125;p2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205052"/>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hyperlink" Target="https://www.mlit.go.jp/report/press/content/001722229.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8.jpg"/><Relationship Id="rId4" Type="http://schemas.openxmlformats.org/officeDocument/2006/relationships/image" Target="../media/image37.jpg"/><Relationship Id="rId5" Type="http://schemas.openxmlformats.org/officeDocument/2006/relationships/image" Target="../media/image40.png"/><Relationship Id="rId6"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image" Target="../media/image38.jpg"/><Relationship Id="rId5" Type="http://schemas.openxmlformats.org/officeDocument/2006/relationships/image" Target="../media/image43.jpg"/><Relationship Id="rId6"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hyperlink" Target="https://mino-shirakawa.com/" TargetMode="External"/><Relationship Id="rId4" Type="http://schemas.openxmlformats.org/officeDocument/2006/relationships/hyperlink" Target="https://www.chisou.go.jp/sousei/meeting/kankeijinkou/h31-2-26-shiryou7.pdf" TargetMode="External"/><Relationship Id="rId5" Type="http://schemas.openxmlformats.org/officeDocument/2006/relationships/hyperlink" Target="https://www.jstage.jst.go.jp/article/jitr/34/2/34_49/_pdf/-char/ja" TargetMode="External"/><Relationship Id="rId6" Type="http://schemas.openxmlformats.org/officeDocument/2006/relationships/hyperlink" Target="https://www.town.shirakawa.lg.jp/chousei/keikaku/1002116.html" TargetMode="External"/><Relationship Id="rId7" Type="http://schemas.openxmlformats.org/officeDocument/2006/relationships/hyperlink" Target="https://www.town.shirakawa.lg.jp/_res/projects/default_project/_page_/001/002/043/2023machinosugata.pdf" TargetMode="External"/><Relationship Id="rId8" Type="http://schemas.openxmlformats.org/officeDocument/2006/relationships/hyperlink" Target="https://www.mlit.go.jp/report/press/content/001722229.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1.jpg"/><Relationship Id="rId4" Type="http://schemas.openxmlformats.org/officeDocument/2006/relationships/image" Target="../media/image49.jpg"/><Relationship Id="rId5"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grpSp>
        <p:nvGrpSpPr>
          <p:cNvPr id="130" name="Google Shape;130;p26"/>
          <p:cNvGrpSpPr/>
          <p:nvPr/>
        </p:nvGrpSpPr>
        <p:grpSpPr>
          <a:xfrm>
            <a:off x="-7" y="-93300"/>
            <a:ext cx="9429007" cy="5236800"/>
            <a:chOff x="-380010" y="-124400"/>
            <a:chExt cx="12572009" cy="6982401"/>
          </a:xfrm>
        </p:grpSpPr>
        <p:pic>
          <p:nvPicPr>
            <p:cNvPr descr="川に浮かんでいる船&#10;&#10;低い精度で自動的に生成された説明" id="131" name="Google Shape;131;p26"/>
            <p:cNvPicPr preferRelativeResize="0"/>
            <p:nvPr/>
          </p:nvPicPr>
          <p:blipFill rotWithShape="1">
            <a:blip r:embed="rId3">
              <a:alphaModFix/>
            </a:blip>
            <a:srcRect b="0" l="0" r="0" t="-90"/>
            <a:stretch/>
          </p:blipFill>
          <p:spPr>
            <a:xfrm>
              <a:off x="-1" y="-124400"/>
              <a:ext cx="12192000" cy="6982401"/>
            </a:xfrm>
            <a:prstGeom prst="rect">
              <a:avLst/>
            </a:prstGeom>
            <a:noFill/>
            <a:ln>
              <a:noFill/>
            </a:ln>
          </p:spPr>
        </p:pic>
        <p:grpSp>
          <p:nvGrpSpPr>
            <p:cNvPr id="132" name="Google Shape;132;p26"/>
            <p:cNvGrpSpPr/>
            <p:nvPr/>
          </p:nvGrpSpPr>
          <p:grpSpPr>
            <a:xfrm>
              <a:off x="-380010" y="0"/>
              <a:ext cx="7429056" cy="6858000"/>
              <a:chOff x="-380010" y="0"/>
              <a:chExt cx="7429056" cy="6858000"/>
            </a:xfrm>
          </p:grpSpPr>
          <p:sp>
            <p:nvSpPr>
              <p:cNvPr id="133" name="Google Shape;133;p26"/>
              <p:cNvSpPr/>
              <p:nvPr/>
            </p:nvSpPr>
            <p:spPr>
              <a:xfrm>
                <a:off x="-166254" y="0"/>
                <a:ext cx="7215300" cy="6858000"/>
              </a:xfrm>
              <a:prstGeom prst="parallelogram">
                <a:avLst>
                  <a:gd fmla="val 25000" name="adj"/>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4" name="Google Shape;134;p26"/>
              <p:cNvSpPr/>
              <p:nvPr/>
            </p:nvSpPr>
            <p:spPr>
              <a:xfrm>
                <a:off x="-380010" y="0"/>
                <a:ext cx="2945100" cy="6852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sp>
        <p:nvSpPr>
          <p:cNvPr id="135" name="Google Shape;135;p26"/>
          <p:cNvSpPr/>
          <p:nvPr/>
        </p:nvSpPr>
        <p:spPr>
          <a:xfrm>
            <a:off x="-62350" y="2094600"/>
            <a:ext cx="214500" cy="954300"/>
          </a:xfrm>
          <a:prstGeom prst="rect">
            <a:avLst/>
          </a:prstGeom>
          <a:solidFill>
            <a:srgbClr val="36609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6" name="Google Shape;136;p26"/>
          <p:cNvSpPr txBox="1"/>
          <p:nvPr/>
        </p:nvSpPr>
        <p:spPr>
          <a:xfrm>
            <a:off x="311726" y="1425962"/>
            <a:ext cx="2680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ja" sz="1400" u="none" cap="none" strike="noStrike">
                <a:solidFill>
                  <a:schemeClr val="dk1"/>
                </a:solidFill>
                <a:latin typeface="Arial"/>
                <a:ea typeface="Arial"/>
                <a:cs typeface="Arial"/>
                <a:sym typeface="Arial"/>
              </a:rPr>
              <a:t>名市大×白川町×CNCI共同講座</a:t>
            </a:r>
            <a:endParaRPr sz="1100"/>
          </a:p>
        </p:txBody>
      </p:sp>
      <p:sp>
        <p:nvSpPr>
          <p:cNvPr id="137" name="Google Shape;137;p26"/>
          <p:cNvSpPr txBox="1"/>
          <p:nvPr/>
        </p:nvSpPr>
        <p:spPr>
          <a:xfrm>
            <a:off x="243050" y="1707354"/>
            <a:ext cx="40857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ja" sz="2400">
                <a:solidFill>
                  <a:schemeClr val="dk1"/>
                </a:solidFill>
                <a:latin typeface="Arial"/>
                <a:ea typeface="Arial"/>
                <a:cs typeface="Arial"/>
                <a:sym typeface="Arial"/>
              </a:rPr>
              <a:t>関係人口創出事業提案書</a:t>
            </a:r>
            <a:endParaRPr sz="1100"/>
          </a:p>
        </p:txBody>
      </p:sp>
      <p:sp>
        <p:nvSpPr>
          <p:cNvPr id="138" name="Google Shape;138;p26"/>
          <p:cNvSpPr txBox="1"/>
          <p:nvPr/>
        </p:nvSpPr>
        <p:spPr>
          <a:xfrm>
            <a:off x="311723" y="3161050"/>
            <a:ext cx="6022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ja">
                <a:solidFill>
                  <a:schemeClr val="dk1"/>
                </a:solidFill>
              </a:rPr>
              <a:t>Bグループ</a:t>
            </a:r>
            <a:endParaRPr b="1">
              <a:solidFill>
                <a:schemeClr val="dk1"/>
              </a:solidFill>
            </a:endParaRPr>
          </a:p>
          <a:p>
            <a:pPr indent="0" lvl="0" marL="0" rtl="0" algn="l">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名古屋市立大学　経済学部　</a:t>
            </a:r>
            <a:endParaRPr sz="1300">
              <a:solidFill>
                <a:schemeClr val="dk1"/>
              </a:solidFill>
              <a:latin typeface="Calibri"/>
              <a:ea typeface="Calibri"/>
              <a:cs typeface="Calibri"/>
              <a:sym typeface="Calibri"/>
            </a:endParaRPr>
          </a:p>
        </p:txBody>
      </p:sp>
      <p:sp>
        <p:nvSpPr>
          <p:cNvPr id="139" name="Google Shape;139;p26"/>
          <p:cNvSpPr txBox="1"/>
          <p:nvPr/>
        </p:nvSpPr>
        <p:spPr>
          <a:xfrm>
            <a:off x="152125" y="12385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60000"/>
              </a:lnSpc>
              <a:spcBef>
                <a:spcPts val="0"/>
              </a:spcBef>
              <a:spcAft>
                <a:spcPts val="0"/>
              </a:spcAft>
              <a:buNone/>
            </a:pPr>
            <a:r>
              <a:rPr lang="ja" sz="1100">
                <a:solidFill>
                  <a:schemeClr val="dk2"/>
                </a:solidFill>
                <a:latin typeface="Calibri"/>
                <a:ea typeface="Calibri"/>
                <a:cs typeface="Calibri"/>
                <a:sym typeface="Calibri"/>
              </a:rPr>
              <a:t>2024年11月9日</a:t>
            </a:r>
            <a:endParaRPr sz="700">
              <a:solidFill>
                <a:schemeClr val="dk2"/>
              </a:solidFill>
            </a:endParaRPr>
          </a:p>
        </p:txBody>
      </p:sp>
      <p:sp>
        <p:nvSpPr>
          <p:cNvPr id="140" name="Google Shape;140;p26"/>
          <p:cNvSpPr txBox="1"/>
          <p:nvPr/>
        </p:nvSpPr>
        <p:spPr>
          <a:xfrm>
            <a:off x="478200" y="2239350"/>
            <a:ext cx="3790500" cy="8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3900">
                <a:solidFill>
                  <a:schemeClr val="dk2"/>
                </a:solidFill>
                <a:latin typeface="Georgia"/>
                <a:ea typeface="Georgia"/>
                <a:cs typeface="Georgia"/>
                <a:sym typeface="Georgia"/>
              </a:rPr>
              <a:t>「白川町留学」</a:t>
            </a:r>
            <a:endParaRPr b="1" sz="3900">
              <a:solidFill>
                <a:schemeClr val="dk2"/>
              </a:solidFill>
              <a:latin typeface="Georgia"/>
              <a:ea typeface="Georgia"/>
              <a:cs typeface="Georgia"/>
              <a:sym typeface="Georgia"/>
            </a:endParaRPr>
          </a:p>
        </p:txBody>
      </p:sp>
      <p:pic>
        <p:nvPicPr>
          <p:cNvPr id="141" name="Google Shape;141;p26"/>
          <p:cNvPicPr preferRelativeResize="0"/>
          <p:nvPr/>
        </p:nvPicPr>
        <p:blipFill>
          <a:blip r:embed="rId4">
            <a:alphaModFix/>
          </a:blip>
          <a:stretch>
            <a:fillRect/>
          </a:stretch>
        </p:blipFill>
        <p:spPr>
          <a:xfrm>
            <a:off x="152131" y="537750"/>
            <a:ext cx="880069" cy="828300"/>
          </a:xfrm>
          <a:prstGeom prst="rect">
            <a:avLst/>
          </a:prstGeom>
          <a:noFill/>
          <a:ln>
            <a:noFill/>
          </a:ln>
        </p:spPr>
      </p:pic>
      <p:pic>
        <p:nvPicPr>
          <p:cNvPr id="142" name="Google Shape;142;p26"/>
          <p:cNvPicPr preferRelativeResize="0"/>
          <p:nvPr/>
        </p:nvPicPr>
        <p:blipFill rotWithShape="1">
          <a:blip r:embed="rId5">
            <a:alphaModFix/>
          </a:blip>
          <a:srcRect b="0" l="0" r="70287" t="0"/>
          <a:stretch/>
        </p:blipFill>
        <p:spPr>
          <a:xfrm>
            <a:off x="930075" y="537750"/>
            <a:ext cx="650931" cy="828300"/>
          </a:xfrm>
          <a:prstGeom prst="rect">
            <a:avLst/>
          </a:prstGeom>
          <a:noFill/>
          <a:ln>
            <a:noFill/>
          </a:ln>
        </p:spPr>
      </p:pic>
      <p:pic>
        <p:nvPicPr>
          <p:cNvPr id="143" name="Google Shape;143;p26"/>
          <p:cNvPicPr preferRelativeResize="0"/>
          <p:nvPr/>
        </p:nvPicPr>
        <p:blipFill>
          <a:blip r:embed="rId6">
            <a:alphaModFix/>
          </a:blip>
          <a:stretch>
            <a:fillRect/>
          </a:stretch>
        </p:blipFill>
        <p:spPr>
          <a:xfrm>
            <a:off x="1581000" y="621876"/>
            <a:ext cx="992242" cy="744175"/>
          </a:xfrm>
          <a:prstGeom prst="rect">
            <a:avLst/>
          </a:prstGeom>
          <a:noFill/>
          <a:ln>
            <a:noFill/>
          </a:ln>
        </p:spPr>
      </p:pic>
      <p:sp>
        <p:nvSpPr>
          <p:cNvPr id="144" name="Google Shape;144;p26"/>
          <p:cNvSpPr txBox="1"/>
          <p:nvPr/>
        </p:nvSpPr>
        <p:spPr>
          <a:xfrm>
            <a:off x="2665975" y="3317150"/>
            <a:ext cx="880200" cy="13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坂倉英瞭</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神山真子</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髙橋周平</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秋田航希</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水野美希</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5" name="Google Shape;145;p26"/>
          <p:cNvSpPr txBox="1"/>
          <p:nvPr/>
        </p:nvSpPr>
        <p:spPr>
          <a:xfrm>
            <a:off x="311725" y="4474100"/>
            <a:ext cx="3790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ja" sz="1300">
                <a:solidFill>
                  <a:schemeClr val="dk1"/>
                </a:solidFill>
                <a:latin typeface="Calibri"/>
                <a:ea typeface="Calibri"/>
                <a:cs typeface="Calibri"/>
                <a:sym typeface="Calibri"/>
              </a:rPr>
              <a:t>知多半島ケーブルネットワーク　辻優花</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5"/>
          <p:cNvSpPr/>
          <p:nvPr/>
        </p:nvSpPr>
        <p:spPr>
          <a:xfrm>
            <a:off x="831750" y="2977050"/>
            <a:ext cx="3619500" cy="1664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0" name="Google Shape;260;p35"/>
          <p:cNvSpPr/>
          <p:nvPr/>
        </p:nvSpPr>
        <p:spPr>
          <a:xfrm>
            <a:off x="831750" y="819825"/>
            <a:ext cx="3713100" cy="1664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1" name="Google Shape;261;p35"/>
          <p:cNvSpPr/>
          <p:nvPr/>
        </p:nvSpPr>
        <p:spPr>
          <a:xfrm>
            <a:off x="5144675" y="2977050"/>
            <a:ext cx="3827100" cy="1664400"/>
          </a:xfrm>
          <a:prstGeom prst="roundRect">
            <a:avLst>
              <a:gd fmla="val 16667" name="adj"/>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2" name="Google Shape;262;p35"/>
          <p:cNvSpPr/>
          <p:nvPr/>
        </p:nvSpPr>
        <p:spPr>
          <a:xfrm>
            <a:off x="5059575" y="813925"/>
            <a:ext cx="3912000" cy="1587600"/>
          </a:xfrm>
          <a:prstGeom prst="roundRect">
            <a:avLst>
              <a:gd fmla="val 16667" name="adj"/>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3" name="Google Shape;263;p35"/>
          <p:cNvPicPr preferRelativeResize="0"/>
          <p:nvPr/>
        </p:nvPicPr>
        <p:blipFill>
          <a:blip r:embed="rId3">
            <a:alphaModFix/>
          </a:blip>
          <a:stretch>
            <a:fillRect/>
          </a:stretch>
        </p:blipFill>
        <p:spPr>
          <a:xfrm>
            <a:off x="1281213" y="3235986"/>
            <a:ext cx="1175925" cy="1146527"/>
          </a:xfrm>
          <a:prstGeom prst="rect">
            <a:avLst/>
          </a:prstGeom>
          <a:noFill/>
          <a:ln>
            <a:noFill/>
          </a:ln>
        </p:spPr>
      </p:pic>
      <p:pic>
        <p:nvPicPr>
          <p:cNvPr id="264" name="Google Shape;264;p35"/>
          <p:cNvPicPr preferRelativeResize="0"/>
          <p:nvPr/>
        </p:nvPicPr>
        <p:blipFill>
          <a:blip r:embed="rId4">
            <a:alphaModFix/>
          </a:blip>
          <a:stretch>
            <a:fillRect/>
          </a:stretch>
        </p:blipFill>
        <p:spPr>
          <a:xfrm>
            <a:off x="5410388" y="3174966"/>
            <a:ext cx="1294476" cy="1268573"/>
          </a:xfrm>
          <a:prstGeom prst="rect">
            <a:avLst/>
          </a:prstGeom>
          <a:noFill/>
          <a:ln>
            <a:noFill/>
          </a:ln>
        </p:spPr>
      </p:pic>
      <p:pic>
        <p:nvPicPr>
          <p:cNvPr id="265" name="Google Shape;265;p35"/>
          <p:cNvPicPr preferRelativeResize="0"/>
          <p:nvPr/>
        </p:nvPicPr>
        <p:blipFill>
          <a:blip r:embed="rId5">
            <a:alphaModFix/>
          </a:blip>
          <a:stretch>
            <a:fillRect/>
          </a:stretch>
        </p:blipFill>
        <p:spPr>
          <a:xfrm>
            <a:off x="1390800" y="1043850"/>
            <a:ext cx="1066350" cy="1216349"/>
          </a:xfrm>
          <a:prstGeom prst="rect">
            <a:avLst/>
          </a:prstGeom>
          <a:noFill/>
          <a:ln>
            <a:noFill/>
          </a:ln>
        </p:spPr>
      </p:pic>
      <p:pic>
        <p:nvPicPr>
          <p:cNvPr id="266" name="Google Shape;266;p35"/>
          <p:cNvPicPr preferRelativeResize="0"/>
          <p:nvPr/>
        </p:nvPicPr>
        <p:blipFill>
          <a:blip r:embed="rId6">
            <a:alphaModFix/>
          </a:blip>
          <a:stretch>
            <a:fillRect/>
          </a:stretch>
        </p:blipFill>
        <p:spPr>
          <a:xfrm>
            <a:off x="5410412" y="976675"/>
            <a:ext cx="1294461" cy="1262100"/>
          </a:xfrm>
          <a:prstGeom prst="rect">
            <a:avLst/>
          </a:prstGeom>
          <a:noFill/>
          <a:ln>
            <a:noFill/>
          </a:ln>
        </p:spPr>
      </p:pic>
      <p:sp>
        <p:nvSpPr>
          <p:cNvPr id="267" name="Google Shape;267;p35"/>
          <p:cNvSpPr txBox="1"/>
          <p:nvPr/>
        </p:nvSpPr>
        <p:spPr>
          <a:xfrm>
            <a:off x="607500" y="241950"/>
            <a:ext cx="1714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000">
                <a:solidFill>
                  <a:schemeClr val="dk1"/>
                </a:solidFill>
              </a:rPr>
              <a:t>現状</a:t>
            </a:r>
            <a:endParaRPr sz="2000"/>
          </a:p>
        </p:txBody>
      </p:sp>
      <p:sp>
        <p:nvSpPr>
          <p:cNvPr id="268" name="Google Shape;268;p35"/>
          <p:cNvSpPr txBox="1"/>
          <p:nvPr/>
        </p:nvSpPr>
        <p:spPr>
          <a:xfrm>
            <a:off x="5059575" y="241950"/>
            <a:ext cx="2115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000">
                <a:solidFill>
                  <a:srgbClr val="CC0000"/>
                </a:solidFill>
              </a:rPr>
              <a:t>理想・求める事</a:t>
            </a:r>
            <a:endParaRPr b="1" sz="2000">
              <a:solidFill>
                <a:srgbClr val="CC0000"/>
              </a:solidFill>
            </a:endParaRPr>
          </a:p>
        </p:txBody>
      </p:sp>
      <p:sp>
        <p:nvSpPr>
          <p:cNvPr id="269" name="Google Shape;269;p35"/>
          <p:cNvSpPr txBox="1"/>
          <p:nvPr/>
        </p:nvSpPr>
        <p:spPr>
          <a:xfrm>
            <a:off x="660500" y="3497500"/>
            <a:ext cx="972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900">
                <a:solidFill>
                  <a:schemeClr val="dk1"/>
                </a:solidFill>
              </a:rPr>
              <a:t>親</a:t>
            </a:r>
            <a:endParaRPr b="1" sz="1900">
              <a:solidFill>
                <a:schemeClr val="dk1"/>
              </a:solidFill>
            </a:endParaRPr>
          </a:p>
        </p:txBody>
      </p:sp>
      <p:sp>
        <p:nvSpPr>
          <p:cNvPr id="270" name="Google Shape;270;p35"/>
          <p:cNvSpPr txBox="1"/>
          <p:nvPr/>
        </p:nvSpPr>
        <p:spPr>
          <a:xfrm>
            <a:off x="695600" y="1369225"/>
            <a:ext cx="9021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1900">
                <a:solidFill>
                  <a:schemeClr val="dk1"/>
                </a:solidFill>
              </a:rPr>
              <a:t>子供</a:t>
            </a:r>
            <a:endParaRPr b="1" sz="900"/>
          </a:p>
        </p:txBody>
      </p:sp>
      <p:sp>
        <p:nvSpPr>
          <p:cNvPr id="271" name="Google Shape;271;p35"/>
          <p:cNvSpPr txBox="1"/>
          <p:nvPr/>
        </p:nvSpPr>
        <p:spPr>
          <a:xfrm>
            <a:off x="2311100" y="3436363"/>
            <a:ext cx="2421000" cy="1077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b="1" lang="ja" sz="1800">
                <a:solidFill>
                  <a:schemeClr val="dk2"/>
                </a:solidFill>
              </a:rPr>
              <a:t>集中できない</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世話が大変</a:t>
            </a:r>
            <a:endParaRPr b="1" sz="1800">
              <a:solidFill>
                <a:schemeClr val="dk2"/>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272" name="Google Shape;272;p35"/>
          <p:cNvSpPr txBox="1"/>
          <p:nvPr/>
        </p:nvSpPr>
        <p:spPr>
          <a:xfrm>
            <a:off x="2354288" y="1099813"/>
            <a:ext cx="21156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b="1" lang="ja" sz="1800">
                <a:solidFill>
                  <a:schemeClr val="dk2"/>
                </a:solidFill>
              </a:rPr>
              <a:t>消極的</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つまらなそう</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都心より不便</a:t>
            </a:r>
            <a:endParaRPr b="1" sz="1800">
              <a:solidFill>
                <a:schemeClr val="dk2"/>
              </a:solidFill>
            </a:endParaRPr>
          </a:p>
        </p:txBody>
      </p:sp>
      <p:sp>
        <p:nvSpPr>
          <p:cNvPr id="273" name="Google Shape;273;p35"/>
          <p:cNvSpPr txBox="1"/>
          <p:nvPr/>
        </p:nvSpPr>
        <p:spPr>
          <a:xfrm>
            <a:off x="6707850" y="3162750"/>
            <a:ext cx="22638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b="1" lang="ja" sz="1800">
                <a:solidFill>
                  <a:schemeClr val="dk2"/>
                </a:solidFill>
              </a:rPr>
              <a:t>集中できる</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安心して子供を預けられる</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良い教育機会</a:t>
            </a:r>
            <a:endParaRPr b="1" sz="1800">
              <a:solidFill>
                <a:schemeClr val="dk2"/>
              </a:solidFill>
            </a:endParaRPr>
          </a:p>
        </p:txBody>
      </p:sp>
      <p:sp>
        <p:nvSpPr>
          <p:cNvPr id="274" name="Google Shape;274;p35"/>
          <p:cNvSpPr txBox="1"/>
          <p:nvPr/>
        </p:nvSpPr>
        <p:spPr>
          <a:xfrm>
            <a:off x="6707850" y="1099825"/>
            <a:ext cx="24957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b="1" lang="ja" sz="1800">
                <a:solidFill>
                  <a:schemeClr val="dk2"/>
                </a:solidFill>
              </a:rPr>
              <a:t>思い出になる</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楽し</a:t>
            </a:r>
            <a:r>
              <a:rPr b="1" lang="ja" sz="1800">
                <a:solidFill>
                  <a:schemeClr val="dk2"/>
                </a:solidFill>
              </a:rPr>
              <a:t>める</a:t>
            </a:r>
            <a:endParaRPr b="1" sz="1800">
              <a:solidFill>
                <a:schemeClr val="dk2"/>
              </a:solidFill>
            </a:endParaRPr>
          </a:p>
          <a:p>
            <a:pPr indent="-342900" lvl="0" marL="457200" rtl="0" algn="l">
              <a:spcBef>
                <a:spcPts val="0"/>
              </a:spcBef>
              <a:spcAft>
                <a:spcPts val="0"/>
              </a:spcAft>
              <a:buClr>
                <a:schemeClr val="dk2"/>
              </a:buClr>
              <a:buSzPts val="1800"/>
              <a:buChar char="●"/>
            </a:pPr>
            <a:r>
              <a:rPr b="1" lang="ja" sz="1800">
                <a:solidFill>
                  <a:schemeClr val="dk2"/>
                </a:solidFill>
              </a:rPr>
              <a:t>新しい価値観</a:t>
            </a:r>
            <a:endParaRPr b="1" sz="1800">
              <a:solidFill>
                <a:schemeClr val="dk2"/>
              </a:solidFill>
            </a:endParaRPr>
          </a:p>
        </p:txBody>
      </p:sp>
      <p:sp>
        <p:nvSpPr>
          <p:cNvPr id="275" name="Google Shape;275;p35"/>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6" name="Google Shape;276;p35"/>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800"/>
              <a:buFont typeface="Arial"/>
              <a:buNone/>
            </a:pPr>
            <a:r>
              <a:rPr b="1" lang="ja" sz="1900">
                <a:solidFill>
                  <a:schemeClr val="lt1"/>
                </a:solidFill>
              </a:rPr>
              <a:t>理想と現実</a:t>
            </a:r>
            <a:r>
              <a:rPr b="1" lang="ja" sz="1900">
                <a:solidFill>
                  <a:schemeClr val="lt1"/>
                </a:solidFill>
              </a:rPr>
              <a:t>のギャップ</a:t>
            </a:r>
            <a:endParaRPr b="1" sz="1700">
              <a:solidFill>
                <a:schemeClr val="lt1"/>
              </a:solidFill>
              <a:latin typeface="Calibri"/>
              <a:ea typeface="Calibri"/>
              <a:cs typeface="Calibri"/>
              <a:sym typeface="Calibri"/>
            </a:endParaRPr>
          </a:p>
        </p:txBody>
      </p:sp>
      <p:sp>
        <p:nvSpPr>
          <p:cNvPr id="277" name="Google Shape;277;p35"/>
          <p:cNvSpPr/>
          <p:nvPr/>
        </p:nvSpPr>
        <p:spPr>
          <a:xfrm>
            <a:off x="4814650" y="0"/>
            <a:ext cx="234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8" name="Google Shape;278;p35"/>
          <p:cNvSpPr/>
          <p:nvPr/>
        </p:nvSpPr>
        <p:spPr>
          <a:xfrm>
            <a:off x="4375300" y="2354963"/>
            <a:ext cx="902100" cy="703800"/>
          </a:xfrm>
          <a:prstGeom prst="rightArrow">
            <a:avLst>
              <a:gd fmla="val 50000" name="adj1"/>
              <a:gd fmla="val 50000" name="adj2"/>
            </a:avLst>
          </a:prstGeom>
          <a:solidFill>
            <a:srgbClr val="538C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6"/>
          <p:cNvSpPr txBox="1"/>
          <p:nvPr/>
        </p:nvSpPr>
        <p:spPr>
          <a:xfrm>
            <a:off x="1018000" y="1169850"/>
            <a:ext cx="61593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284" name="Google Shape;284;p36"/>
          <p:cNvSpPr txBox="1"/>
          <p:nvPr/>
        </p:nvSpPr>
        <p:spPr>
          <a:xfrm>
            <a:off x="1731575" y="516475"/>
            <a:ext cx="6951000" cy="23703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2000"/>
              <a:buFont typeface="Arial"/>
              <a:buNone/>
            </a:pPr>
            <a:r>
              <a:rPr b="1" lang="ja" sz="2800">
                <a:solidFill>
                  <a:schemeClr val="dk2"/>
                </a:solidFill>
              </a:rPr>
              <a:t>Q</a:t>
            </a:r>
            <a:r>
              <a:rPr b="1" i="0" lang="ja" sz="2800" u="none" cap="none" strike="noStrike">
                <a:solidFill>
                  <a:schemeClr val="dk2"/>
                </a:solidFill>
                <a:latin typeface="Arial"/>
                <a:ea typeface="Arial"/>
                <a:cs typeface="Arial"/>
                <a:sym typeface="Arial"/>
              </a:rPr>
              <a:t>どうしたら親子一緒に参加できるか</a:t>
            </a:r>
            <a:r>
              <a:rPr b="1" lang="ja" sz="2800">
                <a:solidFill>
                  <a:schemeClr val="dk2"/>
                </a:solidFill>
              </a:rPr>
              <a:t>？</a:t>
            </a:r>
            <a:endParaRPr b="1" i="0" sz="2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200"/>
              <a:buFont typeface="Arial"/>
              <a:buNone/>
            </a:pPr>
            <a:br>
              <a:rPr b="0" i="0" lang="ja" sz="2200" u="none" cap="none" strike="noStrike">
                <a:solidFill>
                  <a:srgbClr val="FF0000"/>
                </a:solidFill>
                <a:latin typeface="Arial"/>
                <a:ea typeface="Arial"/>
                <a:cs typeface="Arial"/>
                <a:sym typeface="Arial"/>
              </a:rPr>
            </a:br>
            <a:endParaRPr b="0" i="0" sz="30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ja" sz="24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285" name="Google Shape;285;p36"/>
          <p:cNvSpPr txBox="1"/>
          <p:nvPr/>
        </p:nvSpPr>
        <p:spPr>
          <a:xfrm>
            <a:off x="1494276" y="1577779"/>
            <a:ext cx="7425600" cy="1677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ja" sz="2300">
                <a:solidFill>
                  <a:schemeClr val="dk2"/>
                </a:solidFill>
              </a:rPr>
              <a:t>A.</a:t>
            </a:r>
            <a:r>
              <a:rPr b="1" lang="ja" sz="2300">
                <a:solidFill>
                  <a:schemeClr val="dk2"/>
                </a:solidFill>
              </a:rPr>
              <a:t>仕事の邪魔にならない</a:t>
            </a:r>
            <a:endParaRPr sz="1700">
              <a:solidFill>
                <a:schemeClr val="dk2"/>
              </a:solidFill>
            </a:endParaRPr>
          </a:p>
          <a:p>
            <a:pPr indent="0" lvl="0" marL="0" rtl="0" algn="l">
              <a:spcBef>
                <a:spcPts val="600"/>
              </a:spcBef>
              <a:spcAft>
                <a:spcPts val="0"/>
              </a:spcAft>
              <a:buClr>
                <a:schemeClr val="dk1"/>
              </a:buClr>
              <a:buFont typeface="Arial"/>
              <a:buNone/>
            </a:pPr>
            <a:r>
              <a:rPr b="1" lang="ja" sz="2300">
                <a:solidFill>
                  <a:schemeClr val="dk2"/>
                </a:solidFill>
              </a:rPr>
              <a:t>    子どもが価値ある体験することできる</a:t>
            </a:r>
            <a:endParaRPr sz="3100">
              <a:solidFill>
                <a:schemeClr val="dk2"/>
              </a:solidFill>
            </a:endParaRPr>
          </a:p>
          <a:p>
            <a:pPr indent="0" lvl="0" marL="0" rtl="0" algn="l">
              <a:spcBef>
                <a:spcPts val="600"/>
              </a:spcBef>
              <a:spcAft>
                <a:spcPts val="0"/>
              </a:spcAft>
              <a:buClr>
                <a:schemeClr val="dk1"/>
              </a:buClr>
              <a:buSzPts val="2000"/>
              <a:buFont typeface="Arial"/>
              <a:buNone/>
            </a:pPr>
            <a:r>
              <a:rPr b="1" lang="ja" sz="2300">
                <a:solidFill>
                  <a:schemeClr val="dk2"/>
                </a:solidFill>
              </a:rPr>
              <a:t>    子どもが楽しみながら参加することができる etc</a:t>
            </a:r>
            <a:endParaRPr b="1" sz="4300">
              <a:solidFill>
                <a:schemeClr val="dk2"/>
              </a:solidFill>
            </a:endParaRPr>
          </a:p>
          <a:p>
            <a:pPr indent="0" lvl="0" marL="0" marR="0" rtl="0" algn="l">
              <a:lnSpc>
                <a:spcPct val="100000"/>
              </a:lnSpc>
              <a:spcBef>
                <a:spcPts val="0"/>
              </a:spcBef>
              <a:spcAft>
                <a:spcPts val="0"/>
              </a:spcAft>
              <a:buNone/>
            </a:pPr>
            <a:r>
              <a:t/>
            </a:r>
            <a:endParaRPr b="1" sz="2400">
              <a:solidFill>
                <a:schemeClr val="dk2"/>
              </a:solidFill>
            </a:endParaRPr>
          </a:p>
        </p:txBody>
      </p:sp>
      <p:sp>
        <p:nvSpPr>
          <p:cNvPr id="286" name="Google Shape;286;p36"/>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7" name="Google Shape;287;p36"/>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ギャップを埋める方法</a:t>
            </a:r>
            <a:endParaRPr b="1" sz="1700">
              <a:solidFill>
                <a:schemeClr val="lt1"/>
              </a:solidFill>
              <a:latin typeface="Calibri"/>
              <a:ea typeface="Calibri"/>
              <a:cs typeface="Calibri"/>
              <a:sym typeface="Calibri"/>
            </a:endParaRPr>
          </a:p>
        </p:txBody>
      </p:sp>
      <p:sp>
        <p:nvSpPr>
          <p:cNvPr id="288" name="Google Shape;288;p36"/>
          <p:cNvSpPr txBox="1"/>
          <p:nvPr/>
        </p:nvSpPr>
        <p:spPr>
          <a:xfrm>
            <a:off x="944725" y="3828975"/>
            <a:ext cx="79182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400" u="sng">
                <a:solidFill>
                  <a:schemeClr val="accent2"/>
                </a:solidFill>
                <a:latin typeface="Calibri"/>
                <a:ea typeface="Calibri"/>
                <a:cs typeface="Calibri"/>
                <a:sym typeface="Calibri"/>
              </a:rPr>
              <a:t>子供も大人も白川町を満喫できるワーケーションの提供</a:t>
            </a:r>
            <a:endParaRPr b="1" sz="2400" u="sng">
              <a:solidFill>
                <a:schemeClr val="accent2"/>
              </a:solidFill>
              <a:latin typeface="Calibri"/>
              <a:ea typeface="Calibri"/>
              <a:cs typeface="Calibri"/>
              <a:sym typeface="Calibri"/>
            </a:endParaRPr>
          </a:p>
        </p:txBody>
      </p:sp>
      <p:sp>
        <p:nvSpPr>
          <p:cNvPr id="289" name="Google Shape;289;p36"/>
          <p:cNvSpPr/>
          <p:nvPr/>
        </p:nvSpPr>
        <p:spPr>
          <a:xfrm>
            <a:off x="4557100" y="3032475"/>
            <a:ext cx="536100" cy="720300"/>
          </a:xfrm>
          <a:prstGeom prst="down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93" name="Shape 293"/>
        <p:cNvGrpSpPr/>
        <p:nvPr/>
      </p:nvGrpSpPr>
      <p:grpSpPr>
        <a:xfrm>
          <a:off x="0" y="0"/>
          <a:ext cx="0" cy="0"/>
          <a:chOff x="0" y="0"/>
          <a:chExt cx="0" cy="0"/>
        </a:xfrm>
      </p:grpSpPr>
      <p:sp>
        <p:nvSpPr>
          <p:cNvPr id="294" name="Google Shape;294;p37"/>
          <p:cNvSpPr txBox="1"/>
          <p:nvPr/>
        </p:nvSpPr>
        <p:spPr>
          <a:xfrm>
            <a:off x="4020254" y="2138760"/>
            <a:ext cx="4571400" cy="461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ja" sz="3000">
                <a:solidFill>
                  <a:schemeClr val="lt1"/>
                </a:solidFill>
              </a:rPr>
              <a:t>事業提案</a:t>
            </a:r>
            <a:endParaRPr sz="700">
              <a:solidFill>
                <a:schemeClr val="lt1"/>
              </a:solidFill>
            </a:endParaRPr>
          </a:p>
        </p:txBody>
      </p:sp>
      <p:sp>
        <p:nvSpPr>
          <p:cNvPr id="295" name="Google Shape;295;p37"/>
          <p:cNvSpPr txBox="1"/>
          <p:nvPr/>
        </p:nvSpPr>
        <p:spPr>
          <a:xfrm>
            <a:off x="553379" y="1702991"/>
            <a:ext cx="26418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ja" sz="7500" u="none" cap="none" strike="noStrike">
                <a:solidFill>
                  <a:schemeClr val="lt1"/>
                </a:solidFill>
                <a:latin typeface="Arial"/>
                <a:ea typeface="Arial"/>
                <a:cs typeface="Arial"/>
                <a:sym typeface="Arial"/>
              </a:rPr>
              <a:t>0</a:t>
            </a:r>
            <a:r>
              <a:rPr b="1" lang="ja" sz="7500">
                <a:solidFill>
                  <a:schemeClr val="lt1"/>
                </a:solidFill>
              </a:rPr>
              <a:t>3</a:t>
            </a:r>
            <a:endParaRPr sz="700">
              <a:solidFill>
                <a:schemeClr val="lt1"/>
              </a:solidFill>
            </a:endParaRPr>
          </a:p>
        </p:txBody>
      </p:sp>
      <p:sp>
        <p:nvSpPr>
          <p:cNvPr id="296" name="Google Shape;296;p37"/>
          <p:cNvSpPr txBox="1"/>
          <p:nvPr/>
        </p:nvSpPr>
        <p:spPr>
          <a:xfrm>
            <a:off x="4020254" y="2658665"/>
            <a:ext cx="45393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ja" sz="1700">
                <a:solidFill>
                  <a:schemeClr val="lt1"/>
                </a:solidFill>
              </a:rPr>
              <a:t>Business proposal</a:t>
            </a:r>
            <a:endParaRPr sz="700">
              <a:solidFill>
                <a:schemeClr val="lt1"/>
              </a:solidFill>
            </a:endParaRPr>
          </a:p>
        </p:txBody>
      </p:sp>
      <p:cxnSp>
        <p:nvCxnSpPr>
          <p:cNvPr id="297" name="Google Shape;297;p37"/>
          <p:cNvCxnSpPr/>
          <p:nvPr/>
        </p:nvCxnSpPr>
        <p:spPr>
          <a:xfrm rot="10800000">
            <a:off x="3195229" y="1826381"/>
            <a:ext cx="0" cy="14907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8"/>
          <p:cNvPicPr preferRelativeResize="0"/>
          <p:nvPr/>
        </p:nvPicPr>
        <p:blipFill rotWithShape="1">
          <a:blip r:embed="rId3">
            <a:alphaModFix/>
          </a:blip>
          <a:srcRect b="0" l="0" r="0" t="0"/>
          <a:stretch/>
        </p:blipFill>
        <p:spPr>
          <a:xfrm>
            <a:off x="5507824" y="0"/>
            <a:ext cx="3636176" cy="5143500"/>
          </a:xfrm>
          <a:prstGeom prst="rect">
            <a:avLst/>
          </a:prstGeom>
          <a:noFill/>
          <a:ln>
            <a:noFill/>
          </a:ln>
        </p:spPr>
      </p:pic>
      <p:sp>
        <p:nvSpPr>
          <p:cNvPr id="303" name="Google Shape;303;p38"/>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4" name="Google Shape;304;p38"/>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a:t>
            </a:r>
            <a:r>
              <a:rPr b="1" lang="ja" sz="1900">
                <a:solidFill>
                  <a:schemeClr val="lt1"/>
                </a:solidFill>
              </a:rPr>
              <a:t>提案</a:t>
            </a:r>
            <a:endParaRPr b="1" sz="1700">
              <a:solidFill>
                <a:schemeClr val="lt1"/>
              </a:solidFill>
              <a:latin typeface="Calibri"/>
              <a:ea typeface="Calibri"/>
              <a:cs typeface="Calibri"/>
              <a:sym typeface="Calibri"/>
            </a:endParaRPr>
          </a:p>
        </p:txBody>
      </p:sp>
      <p:sp>
        <p:nvSpPr>
          <p:cNvPr id="305" name="Google Shape;305;p38"/>
          <p:cNvSpPr txBox="1"/>
          <p:nvPr/>
        </p:nvSpPr>
        <p:spPr>
          <a:xfrm>
            <a:off x="680000" y="1056150"/>
            <a:ext cx="4745100" cy="11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4600">
                <a:solidFill>
                  <a:schemeClr val="dk2"/>
                </a:solidFill>
              </a:rPr>
              <a:t>「</a:t>
            </a:r>
            <a:r>
              <a:rPr b="1" lang="ja" sz="4600">
                <a:solidFill>
                  <a:schemeClr val="dk2"/>
                </a:solidFill>
              </a:rPr>
              <a:t>白川町留学」</a:t>
            </a:r>
            <a:endParaRPr b="1" sz="4600">
              <a:solidFill>
                <a:schemeClr val="dk2"/>
              </a:solidFill>
            </a:endParaRPr>
          </a:p>
        </p:txBody>
      </p:sp>
      <p:sp>
        <p:nvSpPr>
          <p:cNvPr id="306" name="Google Shape;306;p38"/>
          <p:cNvSpPr txBox="1"/>
          <p:nvPr/>
        </p:nvSpPr>
        <p:spPr>
          <a:xfrm>
            <a:off x="1014350" y="3020725"/>
            <a:ext cx="4260000" cy="24843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2"/>
              </a:buClr>
              <a:buSzPts val="1900"/>
              <a:buChar char="●"/>
            </a:pPr>
            <a:r>
              <a:rPr b="1" lang="ja" sz="1900">
                <a:solidFill>
                  <a:schemeClr val="dk2"/>
                </a:solidFill>
              </a:rPr>
              <a:t>２泊３日のパッケージ旅行</a:t>
            </a:r>
            <a:endParaRPr b="1" sz="1900">
              <a:solidFill>
                <a:schemeClr val="dk2"/>
              </a:solidFill>
            </a:endParaRPr>
          </a:p>
          <a:p>
            <a:pPr indent="-349250" lvl="0" marL="457200" rtl="0" algn="l">
              <a:spcBef>
                <a:spcPts val="0"/>
              </a:spcBef>
              <a:spcAft>
                <a:spcPts val="0"/>
              </a:spcAft>
              <a:buClr>
                <a:schemeClr val="dk2"/>
              </a:buClr>
              <a:buSzPts val="1900"/>
              <a:buChar char="●"/>
            </a:pPr>
            <a:r>
              <a:rPr b="1" lang="ja" sz="1900">
                <a:solidFill>
                  <a:schemeClr val="dk2"/>
                </a:solidFill>
              </a:rPr>
              <a:t>白川町の雄大な自然を活用</a:t>
            </a:r>
            <a:endParaRPr b="1" sz="1900">
              <a:solidFill>
                <a:schemeClr val="dk2"/>
              </a:solidFill>
            </a:endParaRPr>
          </a:p>
          <a:p>
            <a:pPr indent="-349250" lvl="0" marL="457200" rtl="0" algn="l">
              <a:spcBef>
                <a:spcPts val="0"/>
              </a:spcBef>
              <a:spcAft>
                <a:spcPts val="0"/>
              </a:spcAft>
              <a:buClr>
                <a:schemeClr val="dk2"/>
              </a:buClr>
              <a:buSzPts val="1900"/>
              <a:buChar char="●"/>
            </a:pPr>
            <a:r>
              <a:rPr b="1" lang="ja" sz="1900">
                <a:solidFill>
                  <a:schemeClr val="dk2"/>
                </a:solidFill>
              </a:rPr>
              <a:t>中長期の関係人口作りの</a:t>
            </a:r>
            <a:endParaRPr b="1" sz="1900">
              <a:solidFill>
                <a:schemeClr val="dk2"/>
              </a:solidFill>
            </a:endParaRPr>
          </a:p>
          <a:p>
            <a:pPr indent="0" lvl="0" marL="457200" rtl="0" algn="l">
              <a:spcBef>
                <a:spcPts val="0"/>
              </a:spcBef>
              <a:spcAft>
                <a:spcPts val="0"/>
              </a:spcAft>
              <a:buNone/>
            </a:pPr>
            <a:r>
              <a:rPr b="1" lang="ja" sz="1900">
                <a:solidFill>
                  <a:schemeClr val="dk2"/>
                </a:solidFill>
              </a:rPr>
              <a:t>第一歩、きっかけを作る施策</a:t>
            </a:r>
            <a:endParaRPr b="1" sz="1900">
              <a:solidFill>
                <a:schemeClr val="dk2"/>
              </a:solidFill>
            </a:endParaRPr>
          </a:p>
        </p:txBody>
      </p:sp>
      <p:cxnSp>
        <p:nvCxnSpPr>
          <p:cNvPr id="307" name="Google Shape;307;p38"/>
          <p:cNvCxnSpPr/>
          <p:nvPr/>
        </p:nvCxnSpPr>
        <p:spPr>
          <a:xfrm>
            <a:off x="830750" y="2076075"/>
            <a:ext cx="4443600" cy="11700"/>
          </a:xfrm>
          <a:prstGeom prst="straightConnector1">
            <a:avLst/>
          </a:prstGeom>
          <a:noFill/>
          <a:ln cap="flat" cmpd="sng" w="38100">
            <a:solidFill>
              <a:schemeClr val="dk2"/>
            </a:solidFill>
            <a:prstDash val="solid"/>
            <a:round/>
            <a:headEnd len="med" w="med" type="none"/>
            <a:tailEnd len="med" w="med" type="none"/>
          </a:ln>
        </p:spPr>
      </p:cxnSp>
      <p:sp>
        <p:nvSpPr>
          <p:cNvPr id="308" name="Google Shape;308;p38"/>
          <p:cNvSpPr txBox="1"/>
          <p:nvPr/>
        </p:nvSpPr>
        <p:spPr>
          <a:xfrm>
            <a:off x="746450" y="816425"/>
            <a:ext cx="11430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800">
                <a:solidFill>
                  <a:schemeClr val="dk2"/>
                </a:solidFill>
              </a:rPr>
              <a:t>事業名</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39"/>
          <p:cNvPicPr preferRelativeResize="0"/>
          <p:nvPr/>
        </p:nvPicPr>
        <p:blipFill>
          <a:blip r:embed="rId3">
            <a:alphaModFix/>
          </a:blip>
          <a:stretch>
            <a:fillRect/>
          </a:stretch>
        </p:blipFill>
        <p:spPr>
          <a:xfrm>
            <a:off x="118475" y="34"/>
            <a:ext cx="9143997" cy="5143467"/>
          </a:xfrm>
          <a:prstGeom prst="rect">
            <a:avLst/>
          </a:prstGeom>
          <a:noFill/>
          <a:ln>
            <a:noFill/>
          </a:ln>
        </p:spPr>
      </p:pic>
      <p:grpSp>
        <p:nvGrpSpPr>
          <p:cNvPr id="314" name="Google Shape;314;p39"/>
          <p:cNvGrpSpPr/>
          <p:nvPr/>
        </p:nvGrpSpPr>
        <p:grpSpPr>
          <a:xfrm>
            <a:off x="0" y="-113050"/>
            <a:ext cx="607500" cy="5256600"/>
            <a:chOff x="0" y="-113050"/>
            <a:chExt cx="607500" cy="5256600"/>
          </a:xfrm>
        </p:grpSpPr>
        <p:sp>
          <p:nvSpPr>
            <p:cNvPr id="315" name="Google Shape;315;p39"/>
            <p:cNvSpPr/>
            <p:nvPr/>
          </p:nvSpPr>
          <p:spPr>
            <a:xfrm>
              <a:off x="0" y="-1130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6" name="Google Shape;316;p39"/>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900">
                  <a:solidFill>
                    <a:schemeClr val="lt1"/>
                  </a:solidFill>
                  <a:latin typeface="Calibri"/>
                  <a:ea typeface="Calibri"/>
                  <a:cs typeface="Calibri"/>
                  <a:sym typeface="Calibri"/>
                </a:rPr>
                <a:t>コンセプト</a:t>
              </a:r>
              <a:endParaRPr b="1" sz="1900">
                <a:solidFill>
                  <a:schemeClr val="lt1"/>
                </a:solidFill>
                <a:latin typeface="Calibri"/>
                <a:ea typeface="Calibri"/>
                <a:cs typeface="Calibri"/>
                <a:sym typeface="Calibri"/>
              </a:endParaRPr>
            </a:p>
            <a:p>
              <a:pPr indent="0" lvl="0" marL="0" rtl="0" algn="ctr">
                <a:spcBef>
                  <a:spcPts val="0"/>
                </a:spcBef>
                <a:spcAft>
                  <a:spcPts val="0"/>
                </a:spcAft>
                <a:buNone/>
              </a:pPr>
              <a:r>
                <a:t/>
              </a:r>
              <a:endParaRPr b="1" sz="1900">
                <a:solidFill>
                  <a:schemeClr val="lt1"/>
                </a:solidFill>
                <a:latin typeface="Calibri"/>
                <a:ea typeface="Calibri"/>
                <a:cs typeface="Calibri"/>
                <a:sym typeface="Calibri"/>
              </a:endParaRPr>
            </a:p>
          </p:txBody>
        </p:sp>
      </p:grpSp>
      <p:sp>
        <p:nvSpPr>
          <p:cNvPr id="317" name="Google Shape;317;p39"/>
          <p:cNvSpPr/>
          <p:nvPr/>
        </p:nvSpPr>
        <p:spPr>
          <a:xfrm>
            <a:off x="607500" y="0"/>
            <a:ext cx="4151400" cy="5143500"/>
          </a:xfrm>
          <a:prstGeom prst="rect">
            <a:avLst/>
          </a:prstGeom>
          <a:solidFill>
            <a:srgbClr val="000000">
              <a:alpha val="569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8" name="Google Shape;318;p39"/>
          <p:cNvSpPr txBox="1"/>
          <p:nvPr/>
        </p:nvSpPr>
        <p:spPr>
          <a:xfrm>
            <a:off x="607500" y="2074950"/>
            <a:ext cx="48231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3100">
                <a:solidFill>
                  <a:schemeClr val="lt1"/>
                </a:solidFill>
              </a:rPr>
              <a:t>世代を超えた</a:t>
            </a:r>
            <a:endParaRPr b="1" sz="3100">
              <a:solidFill>
                <a:schemeClr val="lt1"/>
              </a:solidFill>
            </a:endParaRPr>
          </a:p>
          <a:p>
            <a:pPr indent="0" lvl="0" marL="0" rtl="0" algn="l">
              <a:spcBef>
                <a:spcPts val="0"/>
              </a:spcBef>
              <a:spcAft>
                <a:spcPts val="0"/>
              </a:spcAft>
              <a:buNone/>
            </a:pPr>
            <a:r>
              <a:rPr b="1" lang="ja" sz="3100">
                <a:solidFill>
                  <a:schemeClr val="lt1"/>
                </a:solidFill>
              </a:rPr>
              <a:t>持続可能なまちづくり</a:t>
            </a:r>
            <a:endParaRPr b="1" sz="3100">
              <a:solidFill>
                <a:schemeClr val="lt1"/>
              </a:solidFill>
            </a:endParaRPr>
          </a:p>
        </p:txBody>
      </p:sp>
      <p:sp>
        <p:nvSpPr>
          <p:cNvPr id="319" name="Google Shape;319;p39"/>
          <p:cNvSpPr txBox="1"/>
          <p:nvPr/>
        </p:nvSpPr>
        <p:spPr>
          <a:xfrm>
            <a:off x="705075" y="1377975"/>
            <a:ext cx="16824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900">
                <a:solidFill>
                  <a:schemeClr val="lt1"/>
                </a:solidFill>
                <a:latin typeface="Times New Roman"/>
                <a:ea typeface="Times New Roman"/>
                <a:cs typeface="Times New Roman"/>
                <a:sym typeface="Times New Roman"/>
              </a:rPr>
              <a:t>CONSEPT</a:t>
            </a:r>
            <a:endParaRPr b="1" sz="1900">
              <a:solidFill>
                <a:schemeClr val="lt1"/>
              </a:solidFill>
              <a:latin typeface="Times New Roman"/>
              <a:ea typeface="Times New Roman"/>
              <a:cs typeface="Times New Roman"/>
              <a:sym typeface="Times New Roman"/>
            </a:endParaRPr>
          </a:p>
        </p:txBody>
      </p:sp>
      <p:cxnSp>
        <p:nvCxnSpPr>
          <p:cNvPr id="320" name="Google Shape;320;p39"/>
          <p:cNvCxnSpPr/>
          <p:nvPr/>
        </p:nvCxnSpPr>
        <p:spPr>
          <a:xfrm>
            <a:off x="607500" y="3389125"/>
            <a:ext cx="8572500" cy="0"/>
          </a:xfrm>
          <a:prstGeom prst="straightConnector1">
            <a:avLst/>
          </a:prstGeom>
          <a:noFill/>
          <a:ln cap="flat" cmpd="sng" w="38100">
            <a:solidFill>
              <a:schemeClr val="lt1"/>
            </a:solidFill>
            <a:prstDash val="solid"/>
            <a:round/>
            <a:headEnd len="med" w="med" type="none"/>
            <a:tailEnd len="med" w="med" type="none"/>
          </a:ln>
        </p:spPr>
      </p:cxnSp>
      <p:sp>
        <p:nvSpPr>
          <p:cNvPr id="321" name="Google Shape;321;p39"/>
          <p:cNvSpPr txBox="1"/>
          <p:nvPr/>
        </p:nvSpPr>
        <p:spPr>
          <a:xfrm>
            <a:off x="607500" y="3709700"/>
            <a:ext cx="51594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Char char="●"/>
            </a:pPr>
            <a:r>
              <a:rPr lang="ja" sz="2000">
                <a:solidFill>
                  <a:schemeClr val="lt1"/>
                </a:solidFill>
              </a:rPr>
              <a:t>次世代・</a:t>
            </a:r>
            <a:r>
              <a:rPr lang="ja" sz="2000">
                <a:solidFill>
                  <a:schemeClr val="lt1"/>
                </a:solidFill>
              </a:rPr>
              <a:t>世代間</a:t>
            </a:r>
            <a:r>
              <a:rPr lang="ja" sz="2000">
                <a:solidFill>
                  <a:schemeClr val="lt1"/>
                </a:solidFill>
              </a:rPr>
              <a:t>の関係人口作り</a:t>
            </a:r>
            <a:endParaRPr sz="2000">
              <a:solidFill>
                <a:schemeClr val="lt1"/>
              </a:solidFill>
            </a:endParaRPr>
          </a:p>
          <a:p>
            <a:pPr indent="-355600" lvl="0" marL="457200" rtl="0" algn="l">
              <a:spcBef>
                <a:spcPts val="0"/>
              </a:spcBef>
              <a:spcAft>
                <a:spcPts val="0"/>
              </a:spcAft>
              <a:buClr>
                <a:schemeClr val="lt1"/>
              </a:buClr>
              <a:buSzPts val="2000"/>
              <a:buChar char="●"/>
            </a:pPr>
            <a:r>
              <a:rPr lang="ja" sz="2000">
                <a:solidFill>
                  <a:schemeClr val="lt1"/>
                </a:solidFill>
              </a:rPr>
              <a:t>２拠点生活・移住の促進</a:t>
            </a:r>
            <a:endParaRPr sz="2000">
              <a:solidFill>
                <a:schemeClr val="lt1"/>
              </a:solidFill>
            </a:endParaRPr>
          </a:p>
          <a:p>
            <a:pPr indent="-355600" lvl="0" marL="457200" rtl="0" algn="l">
              <a:spcBef>
                <a:spcPts val="0"/>
              </a:spcBef>
              <a:spcAft>
                <a:spcPts val="0"/>
              </a:spcAft>
              <a:buClr>
                <a:schemeClr val="lt1"/>
              </a:buClr>
              <a:buSzPts val="2000"/>
              <a:buChar char="●"/>
            </a:pPr>
            <a:r>
              <a:rPr lang="ja" sz="2000">
                <a:solidFill>
                  <a:schemeClr val="lt1"/>
                </a:solidFill>
              </a:rPr>
              <a:t>白川町内の雇用創生</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0"/>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7" name="Google Shape;327;p40"/>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事業概要</a:t>
            </a:r>
            <a:endParaRPr b="1" sz="1700">
              <a:solidFill>
                <a:schemeClr val="lt1"/>
              </a:solidFill>
              <a:latin typeface="Calibri"/>
              <a:ea typeface="Calibri"/>
              <a:cs typeface="Calibri"/>
              <a:sym typeface="Calibri"/>
            </a:endParaRPr>
          </a:p>
        </p:txBody>
      </p:sp>
      <p:sp>
        <p:nvSpPr>
          <p:cNvPr id="328" name="Google Shape;328;p40"/>
          <p:cNvSpPr txBox="1"/>
          <p:nvPr/>
        </p:nvSpPr>
        <p:spPr>
          <a:xfrm>
            <a:off x="323225" y="204750"/>
            <a:ext cx="4745100" cy="116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3500">
                <a:solidFill>
                  <a:schemeClr val="dk2"/>
                </a:solidFill>
              </a:rPr>
              <a:t>「白川町留学」</a:t>
            </a:r>
            <a:endParaRPr b="1" sz="3500">
              <a:solidFill>
                <a:schemeClr val="dk2"/>
              </a:solidFill>
            </a:endParaRPr>
          </a:p>
        </p:txBody>
      </p:sp>
      <p:sp>
        <p:nvSpPr>
          <p:cNvPr id="329" name="Google Shape;329;p40"/>
          <p:cNvSpPr txBox="1"/>
          <p:nvPr/>
        </p:nvSpPr>
        <p:spPr>
          <a:xfrm>
            <a:off x="1546350" y="1194875"/>
            <a:ext cx="6051300" cy="5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000">
                <a:solidFill>
                  <a:schemeClr val="accent2"/>
                </a:solidFill>
              </a:rPr>
              <a:t>ワーケーションと子供の教育機会の融合</a:t>
            </a:r>
            <a:endParaRPr b="1" sz="2000">
              <a:solidFill>
                <a:schemeClr val="accent2"/>
              </a:solidFill>
            </a:endParaRPr>
          </a:p>
          <a:p>
            <a:pPr indent="0" lvl="0" marL="0" rtl="0" algn="l">
              <a:spcBef>
                <a:spcPts val="0"/>
              </a:spcBef>
              <a:spcAft>
                <a:spcPts val="0"/>
              </a:spcAft>
              <a:buNone/>
            </a:pPr>
            <a:r>
              <a:t/>
            </a:r>
            <a:endParaRPr sz="2000">
              <a:solidFill>
                <a:schemeClr val="dk2"/>
              </a:solidFill>
            </a:endParaRPr>
          </a:p>
        </p:txBody>
      </p:sp>
      <p:sp>
        <p:nvSpPr>
          <p:cNvPr id="330" name="Google Shape;330;p40"/>
          <p:cNvSpPr txBox="1"/>
          <p:nvPr/>
        </p:nvSpPr>
        <p:spPr>
          <a:xfrm>
            <a:off x="2122050" y="3977100"/>
            <a:ext cx="6211500" cy="11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2000">
                <a:solidFill>
                  <a:schemeClr val="dk2"/>
                </a:solidFill>
              </a:rPr>
              <a:t>副次的側面として将来的に白川町への移住を考えている子育て世帯にお試し機会を提供</a:t>
            </a:r>
            <a:endParaRPr sz="2000">
              <a:solidFill>
                <a:schemeClr val="dk2"/>
              </a:solidFill>
            </a:endParaRPr>
          </a:p>
          <a:p>
            <a:pPr indent="0" lvl="0" marL="0" rtl="0" algn="l">
              <a:spcBef>
                <a:spcPts val="0"/>
              </a:spcBef>
              <a:spcAft>
                <a:spcPts val="0"/>
              </a:spcAft>
              <a:buNone/>
            </a:pPr>
            <a:r>
              <a:t/>
            </a:r>
            <a:endParaRPr sz="2000">
              <a:solidFill>
                <a:schemeClr val="dk2"/>
              </a:solidFill>
            </a:endParaRPr>
          </a:p>
        </p:txBody>
      </p:sp>
      <p:sp>
        <p:nvSpPr>
          <p:cNvPr id="331" name="Google Shape;331;p40"/>
          <p:cNvSpPr/>
          <p:nvPr/>
        </p:nvSpPr>
        <p:spPr>
          <a:xfrm>
            <a:off x="1325600" y="4101675"/>
            <a:ext cx="607500" cy="4095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32" name="Google Shape;332;p40"/>
          <p:cNvPicPr preferRelativeResize="0"/>
          <p:nvPr/>
        </p:nvPicPr>
        <p:blipFill>
          <a:blip r:embed="rId3">
            <a:alphaModFix/>
          </a:blip>
          <a:stretch>
            <a:fillRect/>
          </a:stretch>
        </p:blipFill>
        <p:spPr>
          <a:xfrm>
            <a:off x="1664210" y="1762475"/>
            <a:ext cx="2322663" cy="2002926"/>
          </a:xfrm>
          <a:prstGeom prst="rect">
            <a:avLst/>
          </a:prstGeom>
          <a:noFill/>
          <a:ln>
            <a:noFill/>
          </a:ln>
        </p:spPr>
      </p:pic>
      <p:pic>
        <p:nvPicPr>
          <p:cNvPr id="333" name="Google Shape;333;p40"/>
          <p:cNvPicPr preferRelativeResize="0"/>
          <p:nvPr/>
        </p:nvPicPr>
        <p:blipFill>
          <a:blip r:embed="rId4">
            <a:alphaModFix/>
          </a:blip>
          <a:stretch>
            <a:fillRect/>
          </a:stretch>
        </p:blipFill>
        <p:spPr>
          <a:xfrm>
            <a:off x="5672275" y="1631500"/>
            <a:ext cx="2831100" cy="2264876"/>
          </a:xfrm>
          <a:prstGeom prst="rect">
            <a:avLst/>
          </a:prstGeom>
          <a:noFill/>
          <a:ln>
            <a:noFill/>
          </a:ln>
        </p:spPr>
      </p:pic>
      <p:sp>
        <p:nvSpPr>
          <p:cNvPr id="334" name="Google Shape;334;p40"/>
          <p:cNvSpPr/>
          <p:nvPr/>
        </p:nvSpPr>
        <p:spPr>
          <a:xfrm>
            <a:off x="4596475" y="2530838"/>
            <a:ext cx="466200" cy="466200"/>
          </a:xfrm>
          <a:prstGeom prst="mathMultiply">
            <a:avLst>
              <a:gd fmla="val 23520" name="adj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p:nvPr/>
        </p:nvSpPr>
        <p:spPr>
          <a:xfrm>
            <a:off x="0" y="-1130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40" name="Google Shape;340;p41"/>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想定する関係人口</a:t>
            </a:r>
            <a:endParaRPr b="1" sz="1900">
              <a:solidFill>
                <a:schemeClr val="lt1"/>
              </a:solidFill>
              <a:latin typeface="Calibri"/>
              <a:ea typeface="Calibri"/>
              <a:cs typeface="Calibri"/>
              <a:sym typeface="Calibri"/>
            </a:endParaRPr>
          </a:p>
          <a:p>
            <a:pPr indent="0" lvl="0" marL="0" rtl="0" algn="ctr">
              <a:spcBef>
                <a:spcPts val="0"/>
              </a:spcBef>
              <a:spcAft>
                <a:spcPts val="0"/>
              </a:spcAft>
              <a:buNone/>
            </a:pPr>
            <a:r>
              <a:t/>
            </a:r>
            <a:endParaRPr b="1" sz="1900">
              <a:solidFill>
                <a:schemeClr val="lt1"/>
              </a:solidFill>
              <a:latin typeface="Calibri"/>
              <a:ea typeface="Calibri"/>
              <a:cs typeface="Calibri"/>
              <a:sym typeface="Calibri"/>
            </a:endParaRPr>
          </a:p>
        </p:txBody>
      </p:sp>
      <p:pic>
        <p:nvPicPr>
          <p:cNvPr id="341" name="Google Shape;341;p41"/>
          <p:cNvPicPr preferRelativeResize="0"/>
          <p:nvPr/>
        </p:nvPicPr>
        <p:blipFill rotWithShape="1">
          <a:blip r:embed="rId3">
            <a:alphaModFix/>
          </a:blip>
          <a:srcRect b="0" l="5630" r="8005" t="2581"/>
          <a:stretch/>
        </p:blipFill>
        <p:spPr>
          <a:xfrm>
            <a:off x="2640402" y="1181675"/>
            <a:ext cx="4761301" cy="3537625"/>
          </a:xfrm>
          <a:prstGeom prst="rect">
            <a:avLst/>
          </a:prstGeom>
          <a:noFill/>
          <a:ln>
            <a:noFill/>
          </a:ln>
        </p:spPr>
      </p:pic>
      <p:sp>
        <p:nvSpPr>
          <p:cNvPr id="342" name="Google Shape;342;p41"/>
          <p:cNvSpPr txBox="1"/>
          <p:nvPr/>
        </p:nvSpPr>
        <p:spPr>
          <a:xfrm>
            <a:off x="1061350" y="198275"/>
            <a:ext cx="7919400" cy="69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900">
                <a:solidFill>
                  <a:schemeClr val="dk2"/>
                </a:solidFill>
              </a:rPr>
              <a:t>「</a:t>
            </a:r>
            <a:r>
              <a:rPr b="1" lang="ja" sz="2200">
                <a:solidFill>
                  <a:schemeClr val="dk2"/>
                </a:solidFill>
              </a:rPr>
              <a:t>関わりの階段」</a:t>
            </a:r>
            <a:endParaRPr b="1" sz="2200">
              <a:solidFill>
                <a:schemeClr val="dk2"/>
              </a:solidFill>
            </a:endParaRPr>
          </a:p>
          <a:p>
            <a:pPr indent="0" lvl="0" marL="0" rtl="0" algn="l">
              <a:spcBef>
                <a:spcPts val="0"/>
              </a:spcBef>
              <a:spcAft>
                <a:spcPts val="0"/>
              </a:spcAft>
              <a:buNone/>
            </a:pPr>
            <a:r>
              <a:rPr lang="ja" sz="1900">
                <a:solidFill>
                  <a:schemeClr val="dk2"/>
                </a:solidFill>
              </a:rPr>
              <a:t>地域への理解を深め、関係人口となり最終的に移住へと至るプロセス　</a:t>
            </a:r>
            <a:endParaRPr sz="1900">
              <a:solidFill>
                <a:schemeClr val="dk2"/>
              </a:solidFill>
            </a:endParaRPr>
          </a:p>
        </p:txBody>
      </p:sp>
      <p:sp>
        <p:nvSpPr>
          <p:cNvPr id="343" name="Google Shape;343;p41"/>
          <p:cNvSpPr txBox="1"/>
          <p:nvPr/>
        </p:nvSpPr>
        <p:spPr>
          <a:xfrm>
            <a:off x="7850950" y="4805250"/>
            <a:ext cx="1071600" cy="2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100">
                <a:solidFill>
                  <a:schemeClr val="dk1"/>
                </a:solidFill>
              </a:rPr>
              <a:t>小田切　2019</a:t>
            </a:r>
            <a:endParaRPr sz="1100">
              <a:solidFill>
                <a:schemeClr val="dk1"/>
              </a:solidFill>
            </a:endParaRPr>
          </a:p>
        </p:txBody>
      </p:sp>
      <p:sp>
        <p:nvSpPr>
          <p:cNvPr id="344" name="Google Shape;344;p41"/>
          <p:cNvSpPr/>
          <p:nvPr/>
        </p:nvSpPr>
        <p:spPr>
          <a:xfrm>
            <a:off x="5181475" y="1784075"/>
            <a:ext cx="1670100" cy="1081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800">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2"/>
          <p:cNvSpPr/>
          <p:nvPr/>
        </p:nvSpPr>
        <p:spPr>
          <a:xfrm rot="5400000">
            <a:off x="4533789" y="3060889"/>
            <a:ext cx="3607200" cy="38100"/>
          </a:xfrm>
          <a:prstGeom prst="roundRect">
            <a:avLst>
              <a:gd fmla="val 225457" name="adj"/>
            </a:avLst>
          </a:prstGeom>
          <a:solidFill>
            <a:schemeClr val="dk1"/>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350" name="Google Shape;350;p42"/>
          <p:cNvSpPr txBox="1"/>
          <p:nvPr/>
        </p:nvSpPr>
        <p:spPr>
          <a:xfrm>
            <a:off x="6984598" y="1276350"/>
            <a:ext cx="12198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3</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sp>
        <p:nvSpPr>
          <p:cNvPr id="351" name="Google Shape;351;p42"/>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2" name="Google Shape;352;p42"/>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事業詳細・モデルツアI</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
        <p:nvSpPr>
          <p:cNvPr id="353" name="Google Shape;353;p42"/>
          <p:cNvSpPr/>
          <p:nvPr/>
        </p:nvSpPr>
        <p:spPr>
          <a:xfrm>
            <a:off x="3799822" y="292175"/>
            <a:ext cx="2283000" cy="8229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400">
                <a:latin typeface="Calibri"/>
                <a:ea typeface="Calibri"/>
                <a:cs typeface="Calibri"/>
                <a:sym typeface="Calibri"/>
              </a:rPr>
              <a:t>大人用</a:t>
            </a:r>
            <a:endParaRPr sz="2400">
              <a:latin typeface="Calibri"/>
              <a:ea typeface="Calibri"/>
              <a:cs typeface="Calibri"/>
              <a:sym typeface="Calibri"/>
            </a:endParaRPr>
          </a:p>
        </p:txBody>
      </p:sp>
      <p:sp>
        <p:nvSpPr>
          <p:cNvPr id="354" name="Google Shape;354;p42"/>
          <p:cNvSpPr/>
          <p:nvPr/>
        </p:nvSpPr>
        <p:spPr>
          <a:xfrm rot="5400000">
            <a:off x="1741613" y="3060901"/>
            <a:ext cx="3607200" cy="38100"/>
          </a:xfrm>
          <a:prstGeom prst="roundRect">
            <a:avLst>
              <a:gd fmla="val 225457" name="adj"/>
            </a:avLst>
          </a:prstGeom>
          <a:solidFill>
            <a:schemeClr val="dk1"/>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355" name="Google Shape;355;p42"/>
          <p:cNvSpPr txBox="1"/>
          <p:nvPr/>
        </p:nvSpPr>
        <p:spPr>
          <a:xfrm>
            <a:off x="4191321" y="1305975"/>
            <a:ext cx="15000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2</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sp>
        <p:nvSpPr>
          <p:cNvPr id="356" name="Google Shape;356;p42"/>
          <p:cNvSpPr txBox="1"/>
          <p:nvPr/>
        </p:nvSpPr>
        <p:spPr>
          <a:xfrm>
            <a:off x="1752612" y="1317238"/>
            <a:ext cx="12936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1</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pic>
        <p:nvPicPr>
          <p:cNvPr id="357" name="Google Shape;357;p42"/>
          <p:cNvPicPr preferRelativeResize="0"/>
          <p:nvPr/>
        </p:nvPicPr>
        <p:blipFill>
          <a:blip r:embed="rId3">
            <a:alphaModFix/>
          </a:blip>
          <a:stretch>
            <a:fillRect/>
          </a:stretch>
        </p:blipFill>
        <p:spPr>
          <a:xfrm>
            <a:off x="2812291" y="268097"/>
            <a:ext cx="888859" cy="871075"/>
          </a:xfrm>
          <a:prstGeom prst="rect">
            <a:avLst/>
          </a:prstGeom>
          <a:noFill/>
          <a:ln>
            <a:noFill/>
          </a:ln>
        </p:spPr>
      </p:pic>
      <p:sp>
        <p:nvSpPr>
          <p:cNvPr id="358" name="Google Shape;358;p42"/>
          <p:cNvSpPr txBox="1"/>
          <p:nvPr/>
        </p:nvSpPr>
        <p:spPr>
          <a:xfrm>
            <a:off x="1647600" y="17805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11時</a:t>
            </a:r>
            <a:endParaRPr sz="1600">
              <a:solidFill>
                <a:schemeClr val="dk1"/>
              </a:solidFill>
              <a:latin typeface="Calibri"/>
              <a:ea typeface="Calibri"/>
              <a:cs typeface="Calibri"/>
              <a:sym typeface="Calibri"/>
            </a:endParaRPr>
          </a:p>
        </p:txBody>
      </p:sp>
      <p:sp>
        <p:nvSpPr>
          <p:cNvPr id="359" name="Google Shape;359;p42"/>
          <p:cNvSpPr txBox="1"/>
          <p:nvPr/>
        </p:nvSpPr>
        <p:spPr>
          <a:xfrm>
            <a:off x="1647600" y="22661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12時</a:t>
            </a:r>
            <a:endParaRPr sz="1600">
              <a:solidFill>
                <a:schemeClr val="dk1"/>
              </a:solidFill>
              <a:latin typeface="Calibri"/>
              <a:ea typeface="Calibri"/>
              <a:cs typeface="Calibri"/>
              <a:sym typeface="Calibri"/>
            </a:endParaRPr>
          </a:p>
        </p:txBody>
      </p:sp>
      <p:sp>
        <p:nvSpPr>
          <p:cNvPr id="360" name="Google Shape;360;p42"/>
          <p:cNvSpPr txBox="1"/>
          <p:nvPr/>
        </p:nvSpPr>
        <p:spPr>
          <a:xfrm>
            <a:off x="1647600" y="31783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361" name="Google Shape;361;p42"/>
          <p:cNvSpPr txBox="1"/>
          <p:nvPr/>
        </p:nvSpPr>
        <p:spPr>
          <a:xfrm>
            <a:off x="1647600" y="366801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18時</a:t>
            </a:r>
            <a:endParaRPr sz="1600">
              <a:solidFill>
                <a:schemeClr val="dk1"/>
              </a:solidFill>
              <a:latin typeface="Calibri"/>
              <a:ea typeface="Calibri"/>
              <a:cs typeface="Calibri"/>
              <a:sym typeface="Calibri"/>
            </a:endParaRPr>
          </a:p>
        </p:txBody>
      </p:sp>
      <p:sp>
        <p:nvSpPr>
          <p:cNvPr id="362" name="Google Shape;362;p42"/>
          <p:cNvSpPr txBox="1"/>
          <p:nvPr/>
        </p:nvSpPr>
        <p:spPr>
          <a:xfrm>
            <a:off x="1647600" y="42393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a:t>
            </a:r>
            <a:r>
              <a:rPr lang="ja" sz="1600">
                <a:solidFill>
                  <a:schemeClr val="dk1"/>
                </a:solidFill>
                <a:latin typeface="Calibri"/>
                <a:ea typeface="Calibri"/>
                <a:cs typeface="Calibri"/>
                <a:sym typeface="Calibri"/>
              </a:rPr>
              <a:t>1時</a:t>
            </a:r>
            <a:endParaRPr sz="1600">
              <a:solidFill>
                <a:schemeClr val="dk1"/>
              </a:solidFill>
              <a:latin typeface="Calibri"/>
              <a:ea typeface="Calibri"/>
              <a:cs typeface="Calibri"/>
              <a:sym typeface="Calibri"/>
            </a:endParaRPr>
          </a:p>
        </p:txBody>
      </p:sp>
      <p:sp>
        <p:nvSpPr>
          <p:cNvPr id="363" name="Google Shape;363;p42"/>
          <p:cNvSpPr txBox="1"/>
          <p:nvPr/>
        </p:nvSpPr>
        <p:spPr>
          <a:xfrm>
            <a:off x="4208150" y="1789075"/>
            <a:ext cx="6075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9</a:t>
            </a:r>
            <a:r>
              <a:rPr lang="ja" sz="1600">
                <a:solidFill>
                  <a:schemeClr val="dk1"/>
                </a:solidFill>
                <a:latin typeface="Calibri"/>
                <a:ea typeface="Calibri"/>
                <a:cs typeface="Calibri"/>
                <a:sym typeface="Calibri"/>
              </a:rPr>
              <a:t>時</a:t>
            </a:r>
            <a:endParaRPr sz="1600">
              <a:solidFill>
                <a:schemeClr val="dk1"/>
              </a:solidFill>
              <a:latin typeface="Calibri"/>
              <a:ea typeface="Calibri"/>
              <a:cs typeface="Calibri"/>
              <a:sym typeface="Calibri"/>
            </a:endParaRPr>
          </a:p>
        </p:txBody>
      </p:sp>
      <p:sp>
        <p:nvSpPr>
          <p:cNvPr id="364" name="Google Shape;364;p42"/>
          <p:cNvSpPr txBox="1"/>
          <p:nvPr/>
        </p:nvSpPr>
        <p:spPr>
          <a:xfrm>
            <a:off x="6768700" y="17805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9</a:t>
            </a:r>
            <a:r>
              <a:rPr lang="ja" sz="1600">
                <a:solidFill>
                  <a:schemeClr val="dk1"/>
                </a:solidFill>
                <a:latin typeface="Calibri"/>
                <a:ea typeface="Calibri"/>
                <a:cs typeface="Calibri"/>
                <a:sym typeface="Calibri"/>
              </a:rPr>
              <a:t>時</a:t>
            </a:r>
            <a:endParaRPr sz="1600">
              <a:solidFill>
                <a:schemeClr val="dk1"/>
              </a:solidFill>
              <a:latin typeface="Calibri"/>
              <a:ea typeface="Calibri"/>
              <a:cs typeface="Calibri"/>
              <a:sym typeface="Calibri"/>
            </a:endParaRPr>
          </a:p>
        </p:txBody>
      </p:sp>
      <p:sp>
        <p:nvSpPr>
          <p:cNvPr id="365" name="Google Shape;365;p42"/>
          <p:cNvSpPr txBox="1"/>
          <p:nvPr/>
        </p:nvSpPr>
        <p:spPr>
          <a:xfrm>
            <a:off x="4175250" y="23940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13時</a:t>
            </a:r>
            <a:endParaRPr sz="1600">
              <a:solidFill>
                <a:schemeClr val="dk1"/>
              </a:solidFill>
              <a:latin typeface="Calibri"/>
              <a:ea typeface="Calibri"/>
              <a:cs typeface="Calibri"/>
              <a:sym typeface="Calibri"/>
            </a:endParaRPr>
          </a:p>
        </p:txBody>
      </p:sp>
      <p:sp>
        <p:nvSpPr>
          <p:cNvPr id="366" name="Google Shape;366;p42"/>
          <p:cNvSpPr txBox="1"/>
          <p:nvPr/>
        </p:nvSpPr>
        <p:spPr>
          <a:xfrm>
            <a:off x="4208138" y="3031638"/>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367" name="Google Shape;367;p42"/>
          <p:cNvSpPr txBox="1"/>
          <p:nvPr/>
        </p:nvSpPr>
        <p:spPr>
          <a:xfrm>
            <a:off x="4175250" y="3665075"/>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18時</a:t>
            </a:r>
            <a:endParaRPr sz="1600">
              <a:solidFill>
                <a:schemeClr val="dk1"/>
              </a:solidFill>
              <a:latin typeface="Calibri"/>
              <a:ea typeface="Calibri"/>
              <a:cs typeface="Calibri"/>
              <a:sym typeface="Calibri"/>
            </a:endParaRPr>
          </a:p>
        </p:txBody>
      </p:sp>
      <p:sp>
        <p:nvSpPr>
          <p:cNvPr id="368" name="Google Shape;368;p42"/>
          <p:cNvSpPr txBox="1"/>
          <p:nvPr/>
        </p:nvSpPr>
        <p:spPr>
          <a:xfrm>
            <a:off x="4175250" y="42385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a:t>
            </a:r>
            <a:r>
              <a:rPr lang="ja" sz="1600">
                <a:solidFill>
                  <a:schemeClr val="dk1"/>
                </a:solidFill>
                <a:latin typeface="Calibri"/>
                <a:ea typeface="Calibri"/>
                <a:cs typeface="Calibri"/>
                <a:sym typeface="Calibri"/>
              </a:rPr>
              <a:t>1時</a:t>
            </a:r>
            <a:endParaRPr sz="1600">
              <a:solidFill>
                <a:schemeClr val="dk1"/>
              </a:solidFill>
              <a:latin typeface="Calibri"/>
              <a:ea typeface="Calibri"/>
              <a:cs typeface="Calibri"/>
              <a:sym typeface="Calibri"/>
            </a:endParaRPr>
          </a:p>
        </p:txBody>
      </p:sp>
      <p:sp>
        <p:nvSpPr>
          <p:cNvPr id="369" name="Google Shape;369;p42"/>
          <p:cNvSpPr txBox="1"/>
          <p:nvPr/>
        </p:nvSpPr>
        <p:spPr>
          <a:xfrm>
            <a:off x="6768700" y="239651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13時</a:t>
            </a:r>
            <a:endParaRPr sz="1600">
              <a:solidFill>
                <a:schemeClr val="dk1"/>
              </a:solidFill>
              <a:latin typeface="Calibri"/>
              <a:ea typeface="Calibri"/>
              <a:cs typeface="Calibri"/>
              <a:sym typeface="Calibri"/>
            </a:endParaRPr>
          </a:p>
        </p:txBody>
      </p:sp>
      <p:sp>
        <p:nvSpPr>
          <p:cNvPr id="370" name="Google Shape;370;p42"/>
          <p:cNvSpPr txBox="1"/>
          <p:nvPr/>
        </p:nvSpPr>
        <p:spPr>
          <a:xfrm>
            <a:off x="6768700" y="3012488"/>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15時</a:t>
            </a:r>
            <a:endParaRPr sz="1600">
              <a:solidFill>
                <a:schemeClr val="dk1"/>
              </a:solidFill>
              <a:latin typeface="Calibri"/>
              <a:ea typeface="Calibri"/>
              <a:cs typeface="Calibri"/>
              <a:sym typeface="Calibri"/>
            </a:endParaRPr>
          </a:p>
        </p:txBody>
      </p:sp>
      <p:sp>
        <p:nvSpPr>
          <p:cNvPr id="371" name="Google Shape;371;p42"/>
          <p:cNvSpPr txBox="1"/>
          <p:nvPr/>
        </p:nvSpPr>
        <p:spPr>
          <a:xfrm>
            <a:off x="6768700" y="366506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372" name="Google Shape;372;p42"/>
          <p:cNvSpPr txBox="1"/>
          <p:nvPr/>
        </p:nvSpPr>
        <p:spPr>
          <a:xfrm>
            <a:off x="6768700" y="4244425"/>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22</a:t>
            </a:r>
            <a:r>
              <a:rPr lang="ja" sz="1600">
                <a:solidFill>
                  <a:schemeClr val="dk1"/>
                </a:solidFill>
                <a:latin typeface="Calibri"/>
                <a:ea typeface="Calibri"/>
                <a:cs typeface="Calibri"/>
                <a:sym typeface="Calibri"/>
              </a:rPr>
              <a:t>時</a:t>
            </a:r>
            <a:endParaRPr sz="1600">
              <a:solidFill>
                <a:schemeClr val="dk1"/>
              </a:solidFill>
              <a:latin typeface="Calibri"/>
              <a:ea typeface="Calibri"/>
              <a:cs typeface="Calibri"/>
              <a:sym typeface="Calibri"/>
            </a:endParaRPr>
          </a:p>
        </p:txBody>
      </p:sp>
      <p:sp>
        <p:nvSpPr>
          <p:cNvPr id="373" name="Google Shape;373;p42"/>
          <p:cNvSpPr txBox="1"/>
          <p:nvPr/>
        </p:nvSpPr>
        <p:spPr>
          <a:xfrm>
            <a:off x="2084428"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白川町到着</a:t>
            </a:r>
            <a:endParaRPr sz="1600">
              <a:solidFill>
                <a:schemeClr val="dk1"/>
              </a:solidFill>
              <a:latin typeface="Calibri"/>
              <a:ea typeface="Calibri"/>
              <a:cs typeface="Calibri"/>
              <a:sym typeface="Calibri"/>
            </a:endParaRPr>
          </a:p>
        </p:txBody>
      </p:sp>
      <p:sp>
        <p:nvSpPr>
          <p:cNvPr id="374" name="Google Shape;374;p42"/>
          <p:cNvSpPr txBox="1"/>
          <p:nvPr/>
        </p:nvSpPr>
        <p:spPr>
          <a:xfrm>
            <a:off x="2138449" y="2266100"/>
            <a:ext cx="17109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昼食</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ja" sz="1600">
                <a:solidFill>
                  <a:srgbClr val="CC0000"/>
                </a:solidFill>
                <a:latin typeface="Calibri"/>
                <a:ea typeface="Calibri"/>
                <a:cs typeface="Calibri"/>
                <a:sym typeface="Calibri"/>
              </a:rPr>
              <a:t>お仕事</a:t>
            </a:r>
            <a:endParaRPr b="1" sz="1600">
              <a:solidFill>
                <a:srgbClr val="CC0000"/>
              </a:solidFill>
              <a:latin typeface="Calibri"/>
              <a:ea typeface="Calibri"/>
              <a:cs typeface="Calibri"/>
              <a:sym typeface="Calibri"/>
            </a:endParaRPr>
          </a:p>
        </p:txBody>
      </p:sp>
      <p:sp>
        <p:nvSpPr>
          <p:cNvPr id="375" name="Google Shape;375;p42"/>
          <p:cNvSpPr txBox="1"/>
          <p:nvPr/>
        </p:nvSpPr>
        <p:spPr>
          <a:xfrm>
            <a:off x="2088903" y="3178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BBQ</a:t>
            </a:r>
            <a:endParaRPr sz="1600">
              <a:solidFill>
                <a:schemeClr val="dk1"/>
              </a:solidFill>
              <a:latin typeface="Calibri"/>
              <a:ea typeface="Calibri"/>
              <a:cs typeface="Calibri"/>
              <a:sym typeface="Calibri"/>
            </a:endParaRPr>
          </a:p>
        </p:txBody>
      </p:sp>
      <p:sp>
        <p:nvSpPr>
          <p:cNvPr id="376" name="Google Shape;376;p42"/>
          <p:cNvSpPr txBox="1"/>
          <p:nvPr/>
        </p:nvSpPr>
        <p:spPr>
          <a:xfrm>
            <a:off x="2084428"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星空観察</a:t>
            </a:r>
            <a:endParaRPr sz="1600">
              <a:solidFill>
                <a:schemeClr val="dk1"/>
              </a:solidFill>
              <a:latin typeface="Calibri"/>
              <a:ea typeface="Calibri"/>
              <a:cs typeface="Calibri"/>
              <a:sym typeface="Calibri"/>
            </a:endParaRPr>
          </a:p>
        </p:txBody>
      </p:sp>
      <p:sp>
        <p:nvSpPr>
          <p:cNvPr id="377" name="Google Shape;377;p42"/>
          <p:cNvSpPr txBox="1"/>
          <p:nvPr/>
        </p:nvSpPr>
        <p:spPr>
          <a:xfrm>
            <a:off x="2084428"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sp>
        <p:nvSpPr>
          <p:cNvPr id="378" name="Google Shape;378;p42"/>
          <p:cNvSpPr txBox="1"/>
          <p:nvPr/>
        </p:nvSpPr>
        <p:spPr>
          <a:xfrm>
            <a:off x="4647215"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6AA84F"/>
                </a:solidFill>
                <a:latin typeface="Calibri"/>
                <a:ea typeface="Calibri"/>
                <a:cs typeface="Calibri"/>
                <a:sym typeface="Calibri"/>
              </a:rPr>
              <a:t>農業体験</a:t>
            </a:r>
            <a:endParaRPr b="1" sz="1600">
              <a:solidFill>
                <a:srgbClr val="6AA84F"/>
              </a:solidFill>
              <a:latin typeface="Calibri"/>
              <a:ea typeface="Calibri"/>
              <a:cs typeface="Calibri"/>
              <a:sym typeface="Calibri"/>
            </a:endParaRPr>
          </a:p>
        </p:txBody>
      </p:sp>
      <p:sp>
        <p:nvSpPr>
          <p:cNvPr id="379" name="Google Shape;379;p42"/>
          <p:cNvSpPr txBox="1"/>
          <p:nvPr/>
        </p:nvSpPr>
        <p:spPr>
          <a:xfrm>
            <a:off x="4649440" y="240610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CC0000"/>
                </a:solidFill>
                <a:latin typeface="Calibri"/>
                <a:ea typeface="Calibri"/>
                <a:cs typeface="Calibri"/>
                <a:sym typeface="Calibri"/>
              </a:rPr>
              <a:t>お仕事</a:t>
            </a:r>
            <a:endParaRPr b="1" sz="1600">
              <a:solidFill>
                <a:srgbClr val="CC0000"/>
              </a:solidFill>
              <a:latin typeface="Calibri"/>
              <a:ea typeface="Calibri"/>
              <a:cs typeface="Calibri"/>
              <a:sym typeface="Calibri"/>
            </a:endParaRPr>
          </a:p>
        </p:txBody>
      </p:sp>
      <p:sp>
        <p:nvSpPr>
          <p:cNvPr id="380" name="Google Shape;380;p42"/>
          <p:cNvSpPr txBox="1"/>
          <p:nvPr/>
        </p:nvSpPr>
        <p:spPr>
          <a:xfrm>
            <a:off x="4649440" y="3031638"/>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晩御飯</a:t>
            </a:r>
            <a:endParaRPr sz="1600">
              <a:solidFill>
                <a:schemeClr val="dk1"/>
              </a:solidFill>
              <a:latin typeface="Calibri"/>
              <a:ea typeface="Calibri"/>
              <a:cs typeface="Calibri"/>
              <a:sym typeface="Calibri"/>
            </a:endParaRPr>
          </a:p>
        </p:txBody>
      </p:sp>
      <p:sp>
        <p:nvSpPr>
          <p:cNvPr id="381" name="Google Shape;381;p42"/>
          <p:cNvSpPr txBox="1"/>
          <p:nvPr/>
        </p:nvSpPr>
        <p:spPr>
          <a:xfrm>
            <a:off x="4647215"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サウナ体験</a:t>
            </a:r>
            <a:endParaRPr sz="1600">
              <a:solidFill>
                <a:schemeClr val="dk1"/>
              </a:solidFill>
              <a:latin typeface="Calibri"/>
              <a:ea typeface="Calibri"/>
              <a:cs typeface="Calibri"/>
              <a:sym typeface="Calibri"/>
            </a:endParaRPr>
          </a:p>
        </p:txBody>
      </p:sp>
      <p:sp>
        <p:nvSpPr>
          <p:cNvPr id="382" name="Google Shape;382;p42"/>
          <p:cNvSpPr txBox="1"/>
          <p:nvPr/>
        </p:nvSpPr>
        <p:spPr>
          <a:xfrm>
            <a:off x="4647215"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sp>
        <p:nvSpPr>
          <p:cNvPr id="383" name="Google Shape;383;p42"/>
          <p:cNvSpPr txBox="1"/>
          <p:nvPr/>
        </p:nvSpPr>
        <p:spPr>
          <a:xfrm>
            <a:off x="7214503"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CC0000"/>
                </a:solidFill>
                <a:latin typeface="Calibri"/>
                <a:ea typeface="Calibri"/>
                <a:cs typeface="Calibri"/>
                <a:sym typeface="Calibri"/>
              </a:rPr>
              <a:t>お仕事</a:t>
            </a:r>
            <a:endParaRPr b="1" sz="1600">
              <a:solidFill>
                <a:srgbClr val="CC0000"/>
              </a:solidFill>
              <a:latin typeface="Calibri"/>
              <a:ea typeface="Calibri"/>
              <a:cs typeface="Calibri"/>
              <a:sym typeface="Calibri"/>
            </a:endParaRPr>
          </a:p>
        </p:txBody>
      </p:sp>
      <p:sp>
        <p:nvSpPr>
          <p:cNvPr id="384" name="Google Shape;384;p42"/>
          <p:cNvSpPr txBox="1"/>
          <p:nvPr/>
        </p:nvSpPr>
        <p:spPr>
          <a:xfrm>
            <a:off x="7218978" y="23952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お買い物</a:t>
            </a:r>
            <a:endParaRPr sz="1600">
              <a:solidFill>
                <a:schemeClr val="dk1"/>
              </a:solidFill>
              <a:latin typeface="Calibri"/>
              <a:ea typeface="Calibri"/>
              <a:cs typeface="Calibri"/>
              <a:sym typeface="Calibri"/>
            </a:endParaRPr>
          </a:p>
        </p:txBody>
      </p:sp>
      <p:sp>
        <p:nvSpPr>
          <p:cNvPr id="385" name="Google Shape;385;p42"/>
          <p:cNvSpPr txBox="1"/>
          <p:nvPr/>
        </p:nvSpPr>
        <p:spPr>
          <a:xfrm>
            <a:off x="7218978" y="30099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白川町</a:t>
            </a:r>
            <a:r>
              <a:rPr lang="ja" sz="1600">
                <a:solidFill>
                  <a:schemeClr val="dk1"/>
                </a:solidFill>
                <a:latin typeface="Calibri"/>
                <a:ea typeface="Calibri"/>
                <a:cs typeface="Calibri"/>
                <a:sym typeface="Calibri"/>
              </a:rPr>
              <a:t>出発</a:t>
            </a:r>
            <a:endParaRPr sz="1600">
              <a:solidFill>
                <a:schemeClr val="dk1"/>
              </a:solidFill>
              <a:latin typeface="Calibri"/>
              <a:ea typeface="Calibri"/>
              <a:cs typeface="Calibri"/>
              <a:sym typeface="Calibri"/>
            </a:endParaRPr>
          </a:p>
        </p:txBody>
      </p:sp>
      <p:sp>
        <p:nvSpPr>
          <p:cNvPr id="386" name="Google Shape;386;p42"/>
          <p:cNvSpPr txBox="1"/>
          <p:nvPr/>
        </p:nvSpPr>
        <p:spPr>
          <a:xfrm>
            <a:off x="7214503"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名古屋到着</a:t>
            </a:r>
            <a:endParaRPr sz="1600">
              <a:solidFill>
                <a:schemeClr val="dk1"/>
              </a:solidFill>
              <a:latin typeface="Calibri"/>
              <a:ea typeface="Calibri"/>
              <a:cs typeface="Calibri"/>
              <a:sym typeface="Calibri"/>
            </a:endParaRPr>
          </a:p>
        </p:txBody>
      </p:sp>
      <p:sp>
        <p:nvSpPr>
          <p:cNvPr id="387" name="Google Shape;387;p42"/>
          <p:cNvSpPr txBox="1"/>
          <p:nvPr/>
        </p:nvSpPr>
        <p:spPr>
          <a:xfrm>
            <a:off x="7214503"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sp>
        <p:nvSpPr>
          <p:cNvPr id="388" name="Google Shape;388;p42"/>
          <p:cNvSpPr/>
          <p:nvPr/>
        </p:nvSpPr>
        <p:spPr>
          <a:xfrm rot="-5400000">
            <a:off x="1271925" y="188405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9" name="Google Shape;389;p42"/>
          <p:cNvSpPr/>
          <p:nvPr/>
        </p:nvSpPr>
        <p:spPr>
          <a:xfrm rot="-5400000">
            <a:off x="1086475" y="2535710"/>
            <a:ext cx="837100" cy="267250"/>
          </a:xfrm>
          <a:prstGeom prst="flowChartOnlineStorag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0" name="Google Shape;390;p42"/>
          <p:cNvSpPr/>
          <p:nvPr/>
        </p:nvSpPr>
        <p:spPr>
          <a:xfrm rot="-5400000">
            <a:off x="1277238" y="3190987"/>
            <a:ext cx="473475"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1" name="Google Shape;391;p42"/>
          <p:cNvSpPr/>
          <p:nvPr/>
        </p:nvSpPr>
        <p:spPr>
          <a:xfrm rot="-5400000">
            <a:off x="1282250" y="3686200"/>
            <a:ext cx="44555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2" name="Google Shape;392;p42"/>
          <p:cNvSpPr/>
          <p:nvPr/>
        </p:nvSpPr>
        <p:spPr>
          <a:xfrm rot="-5400000">
            <a:off x="3684575" y="1944875"/>
            <a:ext cx="587850" cy="267250"/>
          </a:xfrm>
          <a:prstGeom prst="flowChartOnlineStorage">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3" name="Google Shape;393;p42"/>
          <p:cNvSpPr/>
          <p:nvPr/>
        </p:nvSpPr>
        <p:spPr>
          <a:xfrm rot="-5400000">
            <a:off x="3553300" y="2637750"/>
            <a:ext cx="868450" cy="267250"/>
          </a:xfrm>
          <a:prstGeom prst="flowChartOnlineStorag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4" name="Google Shape;394;p42"/>
          <p:cNvSpPr/>
          <p:nvPr/>
        </p:nvSpPr>
        <p:spPr>
          <a:xfrm rot="-5400000">
            <a:off x="3749875" y="32778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5" name="Google Shape;395;p42"/>
          <p:cNvSpPr/>
          <p:nvPr/>
        </p:nvSpPr>
        <p:spPr>
          <a:xfrm rot="-5400000">
            <a:off x="3745400" y="372385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6" name="Google Shape;396;p42"/>
          <p:cNvSpPr/>
          <p:nvPr/>
        </p:nvSpPr>
        <p:spPr>
          <a:xfrm rot="-5400000">
            <a:off x="3745400" y="419005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7" name="Google Shape;397;p42"/>
          <p:cNvSpPr/>
          <p:nvPr/>
        </p:nvSpPr>
        <p:spPr>
          <a:xfrm rot="-5400000">
            <a:off x="6246013" y="2015438"/>
            <a:ext cx="728975" cy="267250"/>
          </a:xfrm>
          <a:prstGeom prst="flowChartOnlineStorage">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8" name="Google Shape;398;p42"/>
          <p:cNvSpPr/>
          <p:nvPr/>
        </p:nvSpPr>
        <p:spPr>
          <a:xfrm rot="-5400000">
            <a:off x="6380750" y="26137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9" name="Google Shape;399;p42"/>
          <p:cNvSpPr/>
          <p:nvPr/>
        </p:nvSpPr>
        <p:spPr>
          <a:xfrm rot="-5400000">
            <a:off x="6380763" y="31311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0" name="Google Shape;400;p42"/>
          <p:cNvSpPr/>
          <p:nvPr/>
        </p:nvSpPr>
        <p:spPr>
          <a:xfrm rot="-5400000">
            <a:off x="6377400" y="41659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1" name="Google Shape;401;p42"/>
          <p:cNvSpPr/>
          <p:nvPr/>
        </p:nvSpPr>
        <p:spPr>
          <a:xfrm rot="-5400000">
            <a:off x="6377400" y="36485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2" name="Google Shape;402;p42"/>
          <p:cNvSpPr/>
          <p:nvPr/>
        </p:nvSpPr>
        <p:spPr>
          <a:xfrm rot="-5400000">
            <a:off x="1271925" y="417777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3"/>
          <p:cNvSpPr/>
          <p:nvPr/>
        </p:nvSpPr>
        <p:spPr>
          <a:xfrm rot="5400000">
            <a:off x="4533789" y="3060889"/>
            <a:ext cx="3607200" cy="38100"/>
          </a:xfrm>
          <a:prstGeom prst="roundRect">
            <a:avLst>
              <a:gd fmla="val 225457" name="adj"/>
            </a:avLst>
          </a:prstGeom>
          <a:solidFill>
            <a:schemeClr val="dk1"/>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408" name="Google Shape;408;p43"/>
          <p:cNvSpPr txBox="1"/>
          <p:nvPr/>
        </p:nvSpPr>
        <p:spPr>
          <a:xfrm>
            <a:off x="6984598" y="1276350"/>
            <a:ext cx="12198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3</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sp>
        <p:nvSpPr>
          <p:cNvPr id="409" name="Google Shape;409;p43"/>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0" name="Google Shape;410;p43"/>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事業詳細・モデルツアI</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
        <p:nvSpPr>
          <p:cNvPr id="411" name="Google Shape;411;p43"/>
          <p:cNvSpPr/>
          <p:nvPr/>
        </p:nvSpPr>
        <p:spPr>
          <a:xfrm rot="5400000">
            <a:off x="1741613" y="3060901"/>
            <a:ext cx="3607200" cy="38100"/>
          </a:xfrm>
          <a:prstGeom prst="roundRect">
            <a:avLst>
              <a:gd fmla="val 225457" name="adj"/>
            </a:avLst>
          </a:prstGeom>
          <a:solidFill>
            <a:schemeClr val="dk1"/>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p:txBody>
      </p:sp>
      <p:sp>
        <p:nvSpPr>
          <p:cNvPr id="412" name="Google Shape;412;p43"/>
          <p:cNvSpPr txBox="1"/>
          <p:nvPr/>
        </p:nvSpPr>
        <p:spPr>
          <a:xfrm>
            <a:off x="4191321" y="1305975"/>
            <a:ext cx="15000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2</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sp>
        <p:nvSpPr>
          <p:cNvPr id="413" name="Google Shape;413;p43"/>
          <p:cNvSpPr txBox="1"/>
          <p:nvPr/>
        </p:nvSpPr>
        <p:spPr>
          <a:xfrm>
            <a:off x="1605525" y="1280563"/>
            <a:ext cx="1293600" cy="4155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900"/>
              <a:buFont typeface="Arial"/>
              <a:buNone/>
            </a:pPr>
            <a:r>
              <a:rPr lang="ja" sz="2400">
                <a:solidFill>
                  <a:schemeClr val="dk1"/>
                </a:solidFill>
                <a:latin typeface="Calibri"/>
                <a:ea typeface="Calibri"/>
                <a:cs typeface="Calibri"/>
                <a:sym typeface="Calibri"/>
              </a:rPr>
              <a:t>1</a:t>
            </a:r>
            <a:r>
              <a:rPr b="0" i="0" lang="ja" sz="2400" u="none" cap="none" strike="noStrike">
                <a:solidFill>
                  <a:schemeClr val="dk1"/>
                </a:solidFill>
                <a:latin typeface="Calibri"/>
                <a:ea typeface="Calibri"/>
                <a:cs typeface="Calibri"/>
                <a:sym typeface="Calibri"/>
              </a:rPr>
              <a:t>日目</a:t>
            </a:r>
            <a:endParaRPr b="0" i="0" sz="2400" u="none" cap="none" strike="noStrike">
              <a:solidFill>
                <a:srgbClr val="000000"/>
              </a:solidFill>
              <a:latin typeface="Arial"/>
              <a:ea typeface="Arial"/>
              <a:cs typeface="Arial"/>
              <a:sym typeface="Arial"/>
            </a:endParaRPr>
          </a:p>
        </p:txBody>
      </p:sp>
      <p:sp>
        <p:nvSpPr>
          <p:cNvPr id="414" name="Google Shape;414;p43"/>
          <p:cNvSpPr txBox="1"/>
          <p:nvPr/>
        </p:nvSpPr>
        <p:spPr>
          <a:xfrm>
            <a:off x="1647600" y="17805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11時</a:t>
            </a:r>
            <a:endParaRPr sz="1600">
              <a:solidFill>
                <a:schemeClr val="dk1"/>
              </a:solidFill>
              <a:latin typeface="Calibri"/>
              <a:ea typeface="Calibri"/>
              <a:cs typeface="Calibri"/>
              <a:sym typeface="Calibri"/>
            </a:endParaRPr>
          </a:p>
        </p:txBody>
      </p:sp>
      <p:sp>
        <p:nvSpPr>
          <p:cNvPr id="415" name="Google Shape;415;p43"/>
          <p:cNvSpPr txBox="1"/>
          <p:nvPr/>
        </p:nvSpPr>
        <p:spPr>
          <a:xfrm>
            <a:off x="1647600" y="23940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12時</a:t>
            </a:r>
            <a:endParaRPr sz="1600">
              <a:solidFill>
                <a:schemeClr val="dk1"/>
              </a:solidFill>
              <a:latin typeface="Calibri"/>
              <a:ea typeface="Calibri"/>
              <a:cs typeface="Calibri"/>
              <a:sym typeface="Calibri"/>
            </a:endParaRPr>
          </a:p>
        </p:txBody>
      </p:sp>
      <p:sp>
        <p:nvSpPr>
          <p:cNvPr id="416" name="Google Shape;416;p43"/>
          <p:cNvSpPr txBox="1"/>
          <p:nvPr/>
        </p:nvSpPr>
        <p:spPr>
          <a:xfrm>
            <a:off x="1647600" y="30099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417" name="Google Shape;417;p43"/>
          <p:cNvSpPr txBox="1"/>
          <p:nvPr/>
        </p:nvSpPr>
        <p:spPr>
          <a:xfrm>
            <a:off x="1647600" y="366801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18時</a:t>
            </a:r>
            <a:endParaRPr sz="1600">
              <a:solidFill>
                <a:schemeClr val="dk1"/>
              </a:solidFill>
              <a:latin typeface="Calibri"/>
              <a:ea typeface="Calibri"/>
              <a:cs typeface="Calibri"/>
              <a:sym typeface="Calibri"/>
            </a:endParaRPr>
          </a:p>
        </p:txBody>
      </p:sp>
      <p:sp>
        <p:nvSpPr>
          <p:cNvPr id="418" name="Google Shape;418;p43"/>
          <p:cNvSpPr txBox="1"/>
          <p:nvPr/>
        </p:nvSpPr>
        <p:spPr>
          <a:xfrm>
            <a:off x="1647600" y="42393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21時</a:t>
            </a:r>
            <a:endParaRPr sz="1600">
              <a:solidFill>
                <a:schemeClr val="dk1"/>
              </a:solidFill>
              <a:latin typeface="Calibri"/>
              <a:ea typeface="Calibri"/>
              <a:cs typeface="Calibri"/>
              <a:sym typeface="Calibri"/>
            </a:endParaRPr>
          </a:p>
        </p:txBody>
      </p:sp>
      <p:sp>
        <p:nvSpPr>
          <p:cNvPr id="419" name="Google Shape;419;p43"/>
          <p:cNvSpPr txBox="1"/>
          <p:nvPr/>
        </p:nvSpPr>
        <p:spPr>
          <a:xfrm>
            <a:off x="6768700" y="178055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9時</a:t>
            </a:r>
            <a:endParaRPr sz="1600">
              <a:solidFill>
                <a:schemeClr val="dk1"/>
              </a:solidFill>
              <a:latin typeface="Calibri"/>
              <a:ea typeface="Calibri"/>
              <a:cs typeface="Calibri"/>
              <a:sym typeface="Calibri"/>
            </a:endParaRPr>
          </a:p>
        </p:txBody>
      </p:sp>
      <p:sp>
        <p:nvSpPr>
          <p:cNvPr id="420" name="Google Shape;420;p43"/>
          <p:cNvSpPr txBox="1"/>
          <p:nvPr/>
        </p:nvSpPr>
        <p:spPr>
          <a:xfrm>
            <a:off x="4175250" y="23940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13時</a:t>
            </a:r>
            <a:endParaRPr sz="1600">
              <a:solidFill>
                <a:schemeClr val="dk1"/>
              </a:solidFill>
              <a:latin typeface="Calibri"/>
              <a:ea typeface="Calibri"/>
              <a:cs typeface="Calibri"/>
              <a:sym typeface="Calibri"/>
            </a:endParaRPr>
          </a:p>
        </p:txBody>
      </p:sp>
      <p:sp>
        <p:nvSpPr>
          <p:cNvPr id="421" name="Google Shape;421;p43"/>
          <p:cNvSpPr txBox="1"/>
          <p:nvPr/>
        </p:nvSpPr>
        <p:spPr>
          <a:xfrm>
            <a:off x="4208138" y="3031638"/>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422" name="Google Shape;422;p43"/>
          <p:cNvSpPr txBox="1"/>
          <p:nvPr/>
        </p:nvSpPr>
        <p:spPr>
          <a:xfrm>
            <a:off x="4175250" y="3665075"/>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18時</a:t>
            </a:r>
            <a:endParaRPr sz="1600">
              <a:solidFill>
                <a:schemeClr val="dk1"/>
              </a:solidFill>
              <a:latin typeface="Calibri"/>
              <a:ea typeface="Calibri"/>
              <a:cs typeface="Calibri"/>
              <a:sym typeface="Calibri"/>
            </a:endParaRPr>
          </a:p>
        </p:txBody>
      </p:sp>
      <p:sp>
        <p:nvSpPr>
          <p:cNvPr id="423" name="Google Shape;423;p43"/>
          <p:cNvSpPr txBox="1"/>
          <p:nvPr/>
        </p:nvSpPr>
        <p:spPr>
          <a:xfrm>
            <a:off x="4175250" y="4238500"/>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21時</a:t>
            </a:r>
            <a:endParaRPr sz="1600">
              <a:solidFill>
                <a:schemeClr val="dk1"/>
              </a:solidFill>
              <a:latin typeface="Calibri"/>
              <a:ea typeface="Calibri"/>
              <a:cs typeface="Calibri"/>
              <a:sym typeface="Calibri"/>
            </a:endParaRPr>
          </a:p>
        </p:txBody>
      </p:sp>
      <p:sp>
        <p:nvSpPr>
          <p:cNvPr id="424" name="Google Shape;424;p43"/>
          <p:cNvSpPr txBox="1"/>
          <p:nvPr/>
        </p:nvSpPr>
        <p:spPr>
          <a:xfrm>
            <a:off x="6768700" y="239651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13時</a:t>
            </a:r>
            <a:endParaRPr sz="1600">
              <a:solidFill>
                <a:schemeClr val="dk1"/>
              </a:solidFill>
              <a:latin typeface="Calibri"/>
              <a:ea typeface="Calibri"/>
              <a:cs typeface="Calibri"/>
              <a:sym typeface="Calibri"/>
            </a:endParaRPr>
          </a:p>
        </p:txBody>
      </p:sp>
      <p:sp>
        <p:nvSpPr>
          <p:cNvPr id="425" name="Google Shape;425;p43"/>
          <p:cNvSpPr txBox="1"/>
          <p:nvPr/>
        </p:nvSpPr>
        <p:spPr>
          <a:xfrm>
            <a:off x="6768700" y="3012488"/>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15時</a:t>
            </a:r>
            <a:endParaRPr sz="1600">
              <a:solidFill>
                <a:schemeClr val="dk1"/>
              </a:solidFill>
              <a:latin typeface="Calibri"/>
              <a:ea typeface="Calibri"/>
              <a:cs typeface="Calibri"/>
              <a:sym typeface="Calibri"/>
            </a:endParaRPr>
          </a:p>
        </p:txBody>
      </p:sp>
      <p:sp>
        <p:nvSpPr>
          <p:cNvPr id="426" name="Google Shape;426;p43"/>
          <p:cNvSpPr txBox="1"/>
          <p:nvPr/>
        </p:nvSpPr>
        <p:spPr>
          <a:xfrm>
            <a:off x="6768700" y="3665063"/>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17時</a:t>
            </a:r>
            <a:endParaRPr sz="1600">
              <a:solidFill>
                <a:schemeClr val="dk1"/>
              </a:solidFill>
              <a:latin typeface="Calibri"/>
              <a:ea typeface="Calibri"/>
              <a:cs typeface="Calibri"/>
              <a:sym typeface="Calibri"/>
            </a:endParaRPr>
          </a:p>
        </p:txBody>
      </p:sp>
      <p:sp>
        <p:nvSpPr>
          <p:cNvPr id="427" name="Google Shape;427;p43"/>
          <p:cNvSpPr txBox="1"/>
          <p:nvPr/>
        </p:nvSpPr>
        <p:spPr>
          <a:xfrm>
            <a:off x="6768700" y="4244425"/>
            <a:ext cx="607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22時</a:t>
            </a:r>
            <a:endParaRPr sz="1600">
              <a:solidFill>
                <a:schemeClr val="dk1"/>
              </a:solidFill>
              <a:latin typeface="Calibri"/>
              <a:ea typeface="Calibri"/>
              <a:cs typeface="Calibri"/>
              <a:sym typeface="Calibri"/>
            </a:endParaRPr>
          </a:p>
        </p:txBody>
      </p:sp>
      <p:sp>
        <p:nvSpPr>
          <p:cNvPr id="428" name="Google Shape;428;p43"/>
          <p:cNvSpPr txBox="1"/>
          <p:nvPr/>
        </p:nvSpPr>
        <p:spPr>
          <a:xfrm>
            <a:off x="2084428"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白川町到着</a:t>
            </a:r>
            <a:endParaRPr sz="1600">
              <a:solidFill>
                <a:schemeClr val="dk1"/>
              </a:solidFill>
              <a:latin typeface="Calibri"/>
              <a:ea typeface="Calibri"/>
              <a:cs typeface="Calibri"/>
              <a:sym typeface="Calibri"/>
            </a:endParaRPr>
          </a:p>
        </p:txBody>
      </p:sp>
      <p:sp>
        <p:nvSpPr>
          <p:cNvPr id="429" name="Google Shape;429;p43"/>
          <p:cNvSpPr txBox="1"/>
          <p:nvPr/>
        </p:nvSpPr>
        <p:spPr>
          <a:xfrm>
            <a:off x="2088903" y="23952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昼食</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ja" sz="1600">
                <a:solidFill>
                  <a:srgbClr val="E69138"/>
                </a:solidFill>
                <a:latin typeface="Calibri"/>
                <a:ea typeface="Calibri"/>
                <a:cs typeface="Calibri"/>
                <a:sym typeface="Calibri"/>
              </a:rPr>
              <a:t>学童</a:t>
            </a:r>
            <a:endParaRPr b="1" sz="1600">
              <a:solidFill>
                <a:srgbClr val="E69138"/>
              </a:solidFill>
              <a:latin typeface="Calibri"/>
              <a:ea typeface="Calibri"/>
              <a:cs typeface="Calibri"/>
              <a:sym typeface="Calibri"/>
            </a:endParaRPr>
          </a:p>
        </p:txBody>
      </p:sp>
      <p:sp>
        <p:nvSpPr>
          <p:cNvPr id="430" name="Google Shape;430;p43"/>
          <p:cNvSpPr txBox="1"/>
          <p:nvPr/>
        </p:nvSpPr>
        <p:spPr>
          <a:xfrm>
            <a:off x="2088903" y="30099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BBQ</a:t>
            </a:r>
            <a:endParaRPr sz="1600">
              <a:solidFill>
                <a:schemeClr val="dk1"/>
              </a:solidFill>
              <a:latin typeface="Calibri"/>
              <a:ea typeface="Calibri"/>
              <a:cs typeface="Calibri"/>
              <a:sym typeface="Calibri"/>
            </a:endParaRPr>
          </a:p>
        </p:txBody>
      </p:sp>
      <p:sp>
        <p:nvSpPr>
          <p:cNvPr id="431" name="Google Shape;431;p43"/>
          <p:cNvSpPr txBox="1"/>
          <p:nvPr/>
        </p:nvSpPr>
        <p:spPr>
          <a:xfrm>
            <a:off x="2084428"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星空観察</a:t>
            </a:r>
            <a:endParaRPr sz="1600">
              <a:solidFill>
                <a:schemeClr val="dk1"/>
              </a:solidFill>
              <a:latin typeface="Calibri"/>
              <a:ea typeface="Calibri"/>
              <a:cs typeface="Calibri"/>
              <a:sym typeface="Calibri"/>
            </a:endParaRPr>
          </a:p>
        </p:txBody>
      </p:sp>
      <p:sp>
        <p:nvSpPr>
          <p:cNvPr id="432" name="Google Shape;432;p43"/>
          <p:cNvSpPr txBox="1"/>
          <p:nvPr/>
        </p:nvSpPr>
        <p:spPr>
          <a:xfrm>
            <a:off x="2084428"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sp>
        <p:nvSpPr>
          <p:cNvPr id="433" name="Google Shape;433;p43"/>
          <p:cNvSpPr txBox="1"/>
          <p:nvPr/>
        </p:nvSpPr>
        <p:spPr>
          <a:xfrm>
            <a:off x="4647215"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6AA84F"/>
                </a:solidFill>
                <a:latin typeface="Calibri"/>
                <a:ea typeface="Calibri"/>
                <a:cs typeface="Calibri"/>
                <a:sym typeface="Calibri"/>
              </a:rPr>
              <a:t>農業体験</a:t>
            </a:r>
            <a:endParaRPr b="1" sz="1600">
              <a:solidFill>
                <a:srgbClr val="6AA84F"/>
              </a:solidFill>
              <a:latin typeface="Calibri"/>
              <a:ea typeface="Calibri"/>
              <a:cs typeface="Calibri"/>
              <a:sym typeface="Calibri"/>
            </a:endParaRPr>
          </a:p>
        </p:txBody>
      </p:sp>
      <p:sp>
        <p:nvSpPr>
          <p:cNvPr id="434" name="Google Shape;434;p43"/>
          <p:cNvSpPr txBox="1"/>
          <p:nvPr/>
        </p:nvSpPr>
        <p:spPr>
          <a:xfrm>
            <a:off x="4651690" y="23952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E69138"/>
                </a:solidFill>
                <a:latin typeface="Calibri"/>
                <a:ea typeface="Calibri"/>
                <a:cs typeface="Calibri"/>
                <a:sym typeface="Calibri"/>
              </a:rPr>
              <a:t>学童</a:t>
            </a:r>
            <a:endParaRPr b="1" sz="1600">
              <a:solidFill>
                <a:srgbClr val="E69138"/>
              </a:solidFill>
              <a:latin typeface="Calibri"/>
              <a:ea typeface="Calibri"/>
              <a:cs typeface="Calibri"/>
              <a:sym typeface="Calibri"/>
            </a:endParaRPr>
          </a:p>
        </p:txBody>
      </p:sp>
      <p:sp>
        <p:nvSpPr>
          <p:cNvPr id="435" name="Google Shape;435;p43"/>
          <p:cNvSpPr txBox="1"/>
          <p:nvPr/>
        </p:nvSpPr>
        <p:spPr>
          <a:xfrm>
            <a:off x="4649440" y="3031638"/>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晩御飯</a:t>
            </a:r>
            <a:endParaRPr sz="1600">
              <a:solidFill>
                <a:schemeClr val="dk1"/>
              </a:solidFill>
              <a:latin typeface="Calibri"/>
              <a:ea typeface="Calibri"/>
              <a:cs typeface="Calibri"/>
              <a:sym typeface="Calibri"/>
            </a:endParaRPr>
          </a:p>
        </p:txBody>
      </p:sp>
      <p:sp>
        <p:nvSpPr>
          <p:cNvPr id="436" name="Google Shape;436;p43"/>
          <p:cNvSpPr txBox="1"/>
          <p:nvPr/>
        </p:nvSpPr>
        <p:spPr>
          <a:xfrm>
            <a:off x="4647215"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サウナ体験</a:t>
            </a:r>
            <a:endParaRPr sz="1600">
              <a:solidFill>
                <a:schemeClr val="dk1"/>
              </a:solidFill>
              <a:latin typeface="Calibri"/>
              <a:ea typeface="Calibri"/>
              <a:cs typeface="Calibri"/>
              <a:sym typeface="Calibri"/>
            </a:endParaRPr>
          </a:p>
        </p:txBody>
      </p:sp>
      <p:sp>
        <p:nvSpPr>
          <p:cNvPr id="437" name="Google Shape;437;p43"/>
          <p:cNvSpPr txBox="1"/>
          <p:nvPr/>
        </p:nvSpPr>
        <p:spPr>
          <a:xfrm>
            <a:off x="4647215"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sp>
        <p:nvSpPr>
          <p:cNvPr id="438" name="Google Shape;438;p43"/>
          <p:cNvSpPr txBox="1"/>
          <p:nvPr/>
        </p:nvSpPr>
        <p:spPr>
          <a:xfrm>
            <a:off x="7214503" y="17805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600">
                <a:solidFill>
                  <a:srgbClr val="E69138"/>
                </a:solidFill>
                <a:latin typeface="Calibri"/>
                <a:ea typeface="Calibri"/>
                <a:cs typeface="Calibri"/>
                <a:sym typeface="Calibri"/>
              </a:rPr>
              <a:t>学童</a:t>
            </a:r>
            <a:endParaRPr b="1" sz="1600">
              <a:solidFill>
                <a:srgbClr val="E69138"/>
              </a:solidFill>
              <a:latin typeface="Calibri"/>
              <a:ea typeface="Calibri"/>
              <a:cs typeface="Calibri"/>
              <a:sym typeface="Calibri"/>
            </a:endParaRPr>
          </a:p>
        </p:txBody>
      </p:sp>
      <p:sp>
        <p:nvSpPr>
          <p:cNvPr id="439" name="Google Shape;439;p43"/>
          <p:cNvSpPr txBox="1"/>
          <p:nvPr/>
        </p:nvSpPr>
        <p:spPr>
          <a:xfrm>
            <a:off x="7218978" y="23952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お買い物</a:t>
            </a:r>
            <a:endParaRPr sz="1600">
              <a:solidFill>
                <a:schemeClr val="dk1"/>
              </a:solidFill>
              <a:latin typeface="Calibri"/>
              <a:ea typeface="Calibri"/>
              <a:cs typeface="Calibri"/>
              <a:sym typeface="Calibri"/>
            </a:endParaRPr>
          </a:p>
        </p:txBody>
      </p:sp>
      <p:sp>
        <p:nvSpPr>
          <p:cNvPr id="440" name="Google Shape;440;p43"/>
          <p:cNvSpPr txBox="1"/>
          <p:nvPr/>
        </p:nvSpPr>
        <p:spPr>
          <a:xfrm>
            <a:off x="7218978" y="30099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白川町出発</a:t>
            </a:r>
            <a:endParaRPr sz="1600">
              <a:solidFill>
                <a:schemeClr val="dk1"/>
              </a:solidFill>
              <a:latin typeface="Calibri"/>
              <a:ea typeface="Calibri"/>
              <a:cs typeface="Calibri"/>
              <a:sym typeface="Calibri"/>
            </a:endParaRPr>
          </a:p>
        </p:txBody>
      </p:sp>
      <p:sp>
        <p:nvSpPr>
          <p:cNvPr id="441" name="Google Shape;441;p43"/>
          <p:cNvSpPr txBox="1"/>
          <p:nvPr/>
        </p:nvSpPr>
        <p:spPr>
          <a:xfrm>
            <a:off x="7214503" y="3668025"/>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名古屋到着</a:t>
            </a:r>
            <a:endParaRPr sz="1600">
              <a:solidFill>
                <a:schemeClr val="dk1"/>
              </a:solidFill>
              <a:latin typeface="Calibri"/>
              <a:ea typeface="Calibri"/>
              <a:cs typeface="Calibri"/>
              <a:sym typeface="Calibri"/>
            </a:endParaRPr>
          </a:p>
        </p:txBody>
      </p:sp>
      <p:sp>
        <p:nvSpPr>
          <p:cNvPr id="442" name="Google Shape;442;p43"/>
          <p:cNvSpPr txBox="1"/>
          <p:nvPr/>
        </p:nvSpPr>
        <p:spPr>
          <a:xfrm>
            <a:off x="7214503" y="4239350"/>
            <a:ext cx="13593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就寝</a:t>
            </a:r>
            <a:endParaRPr sz="1600">
              <a:solidFill>
                <a:schemeClr val="dk1"/>
              </a:solidFill>
              <a:latin typeface="Calibri"/>
              <a:ea typeface="Calibri"/>
              <a:cs typeface="Calibri"/>
              <a:sym typeface="Calibri"/>
            </a:endParaRPr>
          </a:p>
        </p:txBody>
      </p:sp>
      <p:pic>
        <p:nvPicPr>
          <p:cNvPr id="443" name="Google Shape;443;p43"/>
          <p:cNvPicPr preferRelativeResize="0"/>
          <p:nvPr/>
        </p:nvPicPr>
        <p:blipFill>
          <a:blip r:embed="rId3">
            <a:alphaModFix/>
          </a:blip>
          <a:stretch>
            <a:fillRect/>
          </a:stretch>
        </p:blipFill>
        <p:spPr>
          <a:xfrm>
            <a:off x="2770547" y="259275"/>
            <a:ext cx="956728" cy="932801"/>
          </a:xfrm>
          <a:prstGeom prst="rect">
            <a:avLst/>
          </a:prstGeom>
          <a:noFill/>
          <a:ln>
            <a:noFill/>
          </a:ln>
        </p:spPr>
      </p:pic>
      <p:sp>
        <p:nvSpPr>
          <p:cNvPr id="444" name="Google Shape;444;p43"/>
          <p:cNvSpPr/>
          <p:nvPr/>
        </p:nvSpPr>
        <p:spPr>
          <a:xfrm>
            <a:off x="3799822" y="300750"/>
            <a:ext cx="2283000" cy="822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400">
                <a:latin typeface="Calibri"/>
                <a:ea typeface="Calibri"/>
                <a:cs typeface="Calibri"/>
                <a:sym typeface="Calibri"/>
              </a:rPr>
              <a:t>子供用</a:t>
            </a:r>
            <a:endParaRPr sz="2400">
              <a:latin typeface="Calibri"/>
              <a:ea typeface="Calibri"/>
              <a:cs typeface="Calibri"/>
              <a:sym typeface="Calibri"/>
            </a:endParaRPr>
          </a:p>
        </p:txBody>
      </p:sp>
      <p:sp>
        <p:nvSpPr>
          <p:cNvPr id="445" name="Google Shape;445;p43"/>
          <p:cNvSpPr txBox="1"/>
          <p:nvPr/>
        </p:nvSpPr>
        <p:spPr>
          <a:xfrm>
            <a:off x="4208150" y="1789075"/>
            <a:ext cx="6075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1"/>
                </a:solidFill>
                <a:latin typeface="Calibri"/>
                <a:ea typeface="Calibri"/>
                <a:cs typeface="Calibri"/>
                <a:sym typeface="Calibri"/>
              </a:rPr>
              <a:t>9時</a:t>
            </a:r>
            <a:endParaRPr sz="1600">
              <a:solidFill>
                <a:schemeClr val="dk1"/>
              </a:solidFill>
              <a:latin typeface="Calibri"/>
              <a:ea typeface="Calibri"/>
              <a:cs typeface="Calibri"/>
              <a:sym typeface="Calibri"/>
            </a:endParaRPr>
          </a:p>
        </p:txBody>
      </p:sp>
      <p:sp>
        <p:nvSpPr>
          <p:cNvPr id="446" name="Google Shape;446;p43"/>
          <p:cNvSpPr/>
          <p:nvPr/>
        </p:nvSpPr>
        <p:spPr>
          <a:xfrm rot="-5400000">
            <a:off x="1280875" y="188405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7" name="Google Shape;447;p43"/>
          <p:cNvSpPr/>
          <p:nvPr/>
        </p:nvSpPr>
        <p:spPr>
          <a:xfrm rot="-5400000">
            <a:off x="1098450" y="2546475"/>
            <a:ext cx="831050" cy="267250"/>
          </a:xfrm>
          <a:prstGeom prst="flowChartOnlineStorage">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8" name="Google Shape;448;p43"/>
          <p:cNvSpPr/>
          <p:nvPr/>
        </p:nvSpPr>
        <p:spPr>
          <a:xfrm rot="-5400000">
            <a:off x="1280875" y="319510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9" name="Google Shape;449;p43"/>
          <p:cNvSpPr/>
          <p:nvPr/>
        </p:nvSpPr>
        <p:spPr>
          <a:xfrm rot="-5400000">
            <a:off x="1280875" y="368047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0" name="Google Shape;450;p43"/>
          <p:cNvSpPr/>
          <p:nvPr/>
        </p:nvSpPr>
        <p:spPr>
          <a:xfrm rot="-5400000">
            <a:off x="1280875" y="416585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1" name="Google Shape;451;p43"/>
          <p:cNvSpPr/>
          <p:nvPr/>
        </p:nvSpPr>
        <p:spPr>
          <a:xfrm rot="-5400000">
            <a:off x="3872650" y="1924112"/>
            <a:ext cx="466200" cy="267250"/>
          </a:xfrm>
          <a:prstGeom prst="flowChartOnlineStorage">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2" name="Google Shape;452;p43"/>
          <p:cNvSpPr/>
          <p:nvPr/>
        </p:nvSpPr>
        <p:spPr>
          <a:xfrm rot="-5400000">
            <a:off x="3637738" y="2650500"/>
            <a:ext cx="940500" cy="267250"/>
          </a:xfrm>
          <a:prstGeom prst="flowChartOnlineStorage">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3" name="Google Shape;453;p43"/>
          <p:cNvSpPr/>
          <p:nvPr/>
        </p:nvSpPr>
        <p:spPr>
          <a:xfrm rot="-5400000">
            <a:off x="3872650" y="337207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4" name="Google Shape;454;p43"/>
          <p:cNvSpPr/>
          <p:nvPr/>
        </p:nvSpPr>
        <p:spPr>
          <a:xfrm rot="-5400000">
            <a:off x="3872650" y="385502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5" name="Google Shape;455;p43"/>
          <p:cNvSpPr/>
          <p:nvPr/>
        </p:nvSpPr>
        <p:spPr>
          <a:xfrm rot="-5400000">
            <a:off x="3872650" y="4337975"/>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6" name="Google Shape;456;p43"/>
          <p:cNvSpPr/>
          <p:nvPr/>
        </p:nvSpPr>
        <p:spPr>
          <a:xfrm rot="-5400000">
            <a:off x="6337450" y="2011025"/>
            <a:ext cx="720150" cy="267250"/>
          </a:xfrm>
          <a:prstGeom prst="flowChartOnlineStorage">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7" name="Google Shape;457;p43"/>
          <p:cNvSpPr/>
          <p:nvPr/>
        </p:nvSpPr>
        <p:spPr>
          <a:xfrm rot="-5400000">
            <a:off x="6468925" y="2624987"/>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8" name="Google Shape;458;p43"/>
          <p:cNvSpPr/>
          <p:nvPr/>
        </p:nvSpPr>
        <p:spPr>
          <a:xfrm rot="-5400000">
            <a:off x="6468925" y="311200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9" name="Google Shape;459;p43"/>
          <p:cNvSpPr/>
          <p:nvPr/>
        </p:nvSpPr>
        <p:spPr>
          <a:xfrm rot="-5400000">
            <a:off x="6464425" y="3599000"/>
            <a:ext cx="46620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0" name="Google Shape;460;p43"/>
          <p:cNvSpPr/>
          <p:nvPr/>
        </p:nvSpPr>
        <p:spPr>
          <a:xfrm rot="-5400000">
            <a:off x="6406550" y="4143875"/>
            <a:ext cx="581950" cy="267250"/>
          </a:xfrm>
          <a:prstGeom prst="flowChartOnlineStorag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4"/>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6" name="Google Shape;466;p44"/>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700">
                <a:solidFill>
                  <a:schemeClr val="lt1"/>
                </a:solidFill>
                <a:latin typeface="Calibri"/>
                <a:ea typeface="Calibri"/>
                <a:cs typeface="Calibri"/>
                <a:sym typeface="Calibri"/>
              </a:rPr>
              <a:t>ビジネスモデル</a:t>
            </a:r>
            <a:endParaRPr b="1" sz="1700">
              <a:solidFill>
                <a:schemeClr val="lt1"/>
              </a:solidFill>
              <a:latin typeface="Calibri"/>
              <a:ea typeface="Calibri"/>
              <a:cs typeface="Calibri"/>
              <a:sym typeface="Calibri"/>
            </a:endParaRPr>
          </a:p>
        </p:txBody>
      </p:sp>
      <p:sp>
        <p:nvSpPr>
          <p:cNvPr id="467" name="Google Shape;467;p44"/>
          <p:cNvSpPr/>
          <p:nvPr/>
        </p:nvSpPr>
        <p:spPr>
          <a:xfrm>
            <a:off x="3973175" y="608800"/>
            <a:ext cx="1850700" cy="4265700"/>
          </a:xfrm>
          <a:prstGeom prst="roundRect">
            <a:avLst>
              <a:gd fmla="val 16667" name="adj"/>
            </a:avLst>
          </a:prstGeom>
          <a:solidFill>
            <a:srgbClr val="EEF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8" name="Google Shape;468;p44"/>
          <p:cNvSpPr txBox="1"/>
          <p:nvPr/>
        </p:nvSpPr>
        <p:spPr>
          <a:xfrm>
            <a:off x="4402559" y="731137"/>
            <a:ext cx="991800" cy="32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当社</a:t>
            </a:r>
            <a:endParaRPr sz="1600">
              <a:solidFill>
                <a:schemeClr val="dk2"/>
              </a:solidFill>
            </a:endParaRPr>
          </a:p>
        </p:txBody>
      </p:sp>
      <p:sp>
        <p:nvSpPr>
          <p:cNvPr id="469" name="Google Shape;469;p44"/>
          <p:cNvSpPr/>
          <p:nvPr/>
        </p:nvSpPr>
        <p:spPr>
          <a:xfrm>
            <a:off x="4129400" y="2514214"/>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latin typeface="Calibri"/>
                <a:ea typeface="Calibri"/>
                <a:cs typeface="Calibri"/>
                <a:sym typeface="Calibri"/>
              </a:rPr>
              <a:t>企画・運営</a:t>
            </a:r>
            <a:endParaRPr sz="1600">
              <a:latin typeface="Calibri"/>
              <a:ea typeface="Calibri"/>
              <a:cs typeface="Calibri"/>
              <a:sym typeface="Calibri"/>
            </a:endParaRPr>
          </a:p>
        </p:txBody>
      </p:sp>
      <p:sp>
        <p:nvSpPr>
          <p:cNvPr id="470" name="Google Shape;470;p44"/>
          <p:cNvSpPr/>
          <p:nvPr/>
        </p:nvSpPr>
        <p:spPr>
          <a:xfrm>
            <a:off x="4135075" y="1964132"/>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
        <p:nvSpPr>
          <p:cNvPr id="471" name="Google Shape;471;p44"/>
          <p:cNvSpPr txBox="1"/>
          <p:nvPr/>
        </p:nvSpPr>
        <p:spPr>
          <a:xfrm>
            <a:off x="4216033" y="1879231"/>
            <a:ext cx="1397100" cy="61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1"/>
                </a:solidFill>
                <a:latin typeface="Calibri"/>
                <a:ea typeface="Calibri"/>
                <a:cs typeface="Calibri"/>
                <a:sym typeface="Calibri"/>
              </a:rPr>
              <a:t>予約・事務処理</a:t>
            </a:r>
            <a:endParaRPr sz="1600">
              <a:solidFill>
                <a:schemeClr val="dk1"/>
              </a:solidFill>
              <a:latin typeface="Calibri"/>
              <a:ea typeface="Calibri"/>
              <a:cs typeface="Calibri"/>
              <a:sym typeface="Calibri"/>
            </a:endParaRPr>
          </a:p>
        </p:txBody>
      </p:sp>
      <p:sp>
        <p:nvSpPr>
          <p:cNvPr id="472" name="Google Shape;472;p44"/>
          <p:cNvSpPr/>
          <p:nvPr/>
        </p:nvSpPr>
        <p:spPr>
          <a:xfrm>
            <a:off x="4129400" y="312555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3" name="Google Shape;473;p44"/>
          <p:cNvSpPr txBox="1"/>
          <p:nvPr/>
        </p:nvSpPr>
        <p:spPr>
          <a:xfrm>
            <a:off x="4208008" y="3064337"/>
            <a:ext cx="1397100" cy="61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1"/>
                </a:solidFill>
                <a:latin typeface="Calibri"/>
                <a:ea typeface="Calibri"/>
                <a:cs typeface="Calibri"/>
                <a:sym typeface="Calibri"/>
              </a:rPr>
              <a:t>オンライン販売</a:t>
            </a:r>
            <a:endParaRPr sz="1600">
              <a:solidFill>
                <a:schemeClr val="dk1"/>
              </a:solidFill>
              <a:latin typeface="Calibri"/>
              <a:ea typeface="Calibri"/>
              <a:cs typeface="Calibri"/>
              <a:sym typeface="Calibri"/>
            </a:endParaRPr>
          </a:p>
        </p:txBody>
      </p:sp>
      <p:sp>
        <p:nvSpPr>
          <p:cNvPr id="474" name="Google Shape;474;p44"/>
          <p:cNvSpPr/>
          <p:nvPr/>
        </p:nvSpPr>
        <p:spPr>
          <a:xfrm>
            <a:off x="4137500" y="3645251"/>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事後フォロー</a:t>
            </a:r>
            <a:endParaRPr sz="1600"/>
          </a:p>
        </p:txBody>
      </p:sp>
      <p:sp>
        <p:nvSpPr>
          <p:cNvPr id="475" name="Google Shape;475;p44"/>
          <p:cNvSpPr/>
          <p:nvPr/>
        </p:nvSpPr>
        <p:spPr>
          <a:xfrm>
            <a:off x="872575" y="608900"/>
            <a:ext cx="1850700" cy="4265700"/>
          </a:xfrm>
          <a:prstGeom prst="roundRect">
            <a:avLst>
              <a:gd fmla="val 16667" name="adj"/>
            </a:avLst>
          </a:prstGeom>
          <a:solidFill>
            <a:srgbClr val="E6E6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6" name="Google Shape;476;p44"/>
          <p:cNvSpPr txBox="1"/>
          <p:nvPr/>
        </p:nvSpPr>
        <p:spPr>
          <a:xfrm>
            <a:off x="1108825" y="731137"/>
            <a:ext cx="1314000" cy="32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白川町</a:t>
            </a:r>
            <a:endParaRPr sz="1600">
              <a:solidFill>
                <a:schemeClr val="dk2"/>
              </a:solidFill>
            </a:endParaRPr>
          </a:p>
        </p:txBody>
      </p:sp>
      <p:sp>
        <p:nvSpPr>
          <p:cNvPr id="477" name="Google Shape;477;p44"/>
          <p:cNvSpPr/>
          <p:nvPr/>
        </p:nvSpPr>
        <p:spPr>
          <a:xfrm>
            <a:off x="7105875" y="666750"/>
            <a:ext cx="1793100" cy="4207800"/>
          </a:xfrm>
          <a:prstGeom prst="roundRect">
            <a:avLst>
              <a:gd fmla="val 16667" name="adj"/>
            </a:avLst>
          </a:prstGeom>
          <a:solidFill>
            <a:srgbClr val="E6E6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8" name="Google Shape;478;p44"/>
          <p:cNvSpPr txBox="1"/>
          <p:nvPr/>
        </p:nvSpPr>
        <p:spPr>
          <a:xfrm>
            <a:off x="7342125" y="731137"/>
            <a:ext cx="1314000" cy="32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顧客</a:t>
            </a:r>
            <a:endParaRPr sz="1600">
              <a:solidFill>
                <a:schemeClr val="dk2"/>
              </a:solidFill>
            </a:endParaRPr>
          </a:p>
        </p:txBody>
      </p:sp>
      <p:sp>
        <p:nvSpPr>
          <p:cNvPr id="479" name="Google Shape;479;p44"/>
          <p:cNvSpPr/>
          <p:nvPr/>
        </p:nvSpPr>
        <p:spPr>
          <a:xfrm>
            <a:off x="1028875" y="364650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農家</a:t>
            </a:r>
            <a:endParaRPr sz="1600"/>
          </a:p>
        </p:txBody>
      </p:sp>
      <p:sp>
        <p:nvSpPr>
          <p:cNvPr id="480" name="Google Shape;480;p44"/>
          <p:cNvSpPr/>
          <p:nvPr/>
        </p:nvSpPr>
        <p:spPr>
          <a:xfrm>
            <a:off x="996775" y="1964120"/>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宿泊施設</a:t>
            </a:r>
            <a:endParaRPr sz="1600"/>
          </a:p>
        </p:txBody>
      </p:sp>
      <p:sp>
        <p:nvSpPr>
          <p:cNvPr id="481" name="Google Shape;481;p44"/>
          <p:cNvSpPr/>
          <p:nvPr/>
        </p:nvSpPr>
        <p:spPr>
          <a:xfrm>
            <a:off x="1028875" y="421825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観光協会</a:t>
            </a:r>
            <a:endParaRPr sz="1600"/>
          </a:p>
        </p:txBody>
      </p:sp>
      <p:sp>
        <p:nvSpPr>
          <p:cNvPr id="482" name="Google Shape;482;p44"/>
          <p:cNvSpPr/>
          <p:nvPr/>
        </p:nvSpPr>
        <p:spPr>
          <a:xfrm>
            <a:off x="1028875" y="307475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保育園・学童</a:t>
            </a:r>
            <a:endParaRPr sz="1600"/>
          </a:p>
        </p:txBody>
      </p:sp>
      <p:sp>
        <p:nvSpPr>
          <p:cNvPr id="483" name="Google Shape;483;p44"/>
          <p:cNvSpPr/>
          <p:nvPr/>
        </p:nvSpPr>
        <p:spPr>
          <a:xfrm>
            <a:off x="1028875" y="2507470"/>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a:t>ワーケーション</a:t>
            </a:r>
            <a:endParaRPr/>
          </a:p>
        </p:txBody>
      </p:sp>
      <p:sp>
        <p:nvSpPr>
          <p:cNvPr id="484" name="Google Shape;484;p44"/>
          <p:cNvSpPr/>
          <p:nvPr/>
        </p:nvSpPr>
        <p:spPr>
          <a:xfrm>
            <a:off x="7230075" y="2006070"/>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予約</a:t>
            </a:r>
            <a:endParaRPr sz="1600"/>
          </a:p>
        </p:txBody>
      </p:sp>
      <p:sp>
        <p:nvSpPr>
          <p:cNvPr id="485" name="Google Shape;485;p44"/>
          <p:cNvSpPr/>
          <p:nvPr/>
        </p:nvSpPr>
        <p:spPr>
          <a:xfrm>
            <a:off x="7230075" y="2541545"/>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ふるさと納税</a:t>
            </a:r>
            <a:endParaRPr sz="1600"/>
          </a:p>
        </p:txBody>
      </p:sp>
      <p:sp>
        <p:nvSpPr>
          <p:cNvPr id="486" name="Google Shape;486;p44"/>
          <p:cNvSpPr/>
          <p:nvPr/>
        </p:nvSpPr>
        <p:spPr>
          <a:xfrm>
            <a:off x="7262175" y="364650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移住相談</a:t>
            </a:r>
            <a:endParaRPr sz="1600"/>
          </a:p>
        </p:txBody>
      </p:sp>
      <p:sp>
        <p:nvSpPr>
          <p:cNvPr id="487" name="Google Shape;487;p44"/>
          <p:cNvSpPr/>
          <p:nvPr/>
        </p:nvSpPr>
        <p:spPr>
          <a:xfrm>
            <a:off x="7262175" y="3076995"/>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特産品購入</a:t>
            </a:r>
            <a:endParaRPr sz="1600"/>
          </a:p>
        </p:txBody>
      </p:sp>
      <p:pic>
        <p:nvPicPr>
          <p:cNvPr id="488" name="Google Shape;488;p44"/>
          <p:cNvPicPr preferRelativeResize="0"/>
          <p:nvPr/>
        </p:nvPicPr>
        <p:blipFill rotWithShape="1">
          <a:blip r:embed="rId3">
            <a:alphaModFix/>
          </a:blip>
          <a:srcRect b="0" l="0" r="70287" t="0"/>
          <a:stretch/>
        </p:blipFill>
        <p:spPr>
          <a:xfrm>
            <a:off x="1510838" y="1131750"/>
            <a:ext cx="574178" cy="730600"/>
          </a:xfrm>
          <a:prstGeom prst="rect">
            <a:avLst/>
          </a:prstGeom>
          <a:noFill/>
          <a:ln>
            <a:noFill/>
          </a:ln>
        </p:spPr>
      </p:pic>
      <p:sp>
        <p:nvSpPr>
          <p:cNvPr id="489" name="Google Shape;489;p44"/>
          <p:cNvSpPr/>
          <p:nvPr/>
        </p:nvSpPr>
        <p:spPr>
          <a:xfrm>
            <a:off x="3044475" y="2845350"/>
            <a:ext cx="607500" cy="322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0" name="Google Shape;490;p44"/>
          <p:cNvSpPr/>
          <p:nvPr/>
        </p:nvSpPr>
        <p:spPr>
          <a:xfrm rot="10800000">
            <a:off x="3044475" y="3404225"/>
            <a:ext cx="607500" cy="322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1" name="Google Shape;491;p44"/>
          <p:cNvSpPr/>
          <p:nvPr/>
        </p:nvSpPr>
        <p:spPr>
          <a:xfrm>
            <a:off x="6161125" y="2854713"/>
            <a:ext cx="607500" cy="322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2" name="Google Shape;492;p44"/>
          <p:cNvSpPr/>
          <p:nvPr/>
        </p:nvSpPr>
        <p:spPr>
          <a:xfrm rot="10800000">
            <a:off x="6161125" y="3413588"/>
            <a:ext cx="607500" cy="322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3" name="Google Shape;493;p44"/>
          <p:cNvSpPr/>
          <p:nvPr/>
        </p:nvSpPr>
        <p:spPr>
          <a:xfrm>
            <a:off x="4145525" y="4249426"/>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情報発信</a:t>
            </a:r>
            <a:endParaRPr sz="1600"/>
          </a:p>
        </p:txBody>
      </p:sp>
      <p:sp>
        <p:nvSpPr>
          <p:cNvPr id="494" name="Google Shape;494;p44"/>
          <p:cNvSpPr/>
          <p:nvPr/>
        </p:nvSpPr>
        <p:spPr>
          <a:xfrm>
            <a:off x="7262175" y="4216007"/>
            <a:ext cx="1538100" cy="441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口コミ拡散</a:t>
            </a:r>
            <a:endParaRPr sz="1600"/>
          </a:p>
        </p:txBody>
      </p:sp>
      <p:pic>
        <p:nvPicPr>
          <p:cNvPr id="495" name="Google Shape;495;p44"/>
          <p:cNvPicPr preferRelativeResize="0"/>
          <p:nvPr/>
        </p:nvPicPr>
        <p:blipFill>
          <a:blip r:embed="rId4">
            <a:alphaModFix/>
          </a:blip>
          <a:stretch>
            <a:fillRect/>
          </a:stretch>
        </p:blipFill>
        <p:spPr>
          <a:xfrm>
            <a:off x="4608875" y="1131750"/>
            <a:ext cx="611400" cy="611400"/>
          </a:xfrm>
          <a:prstGeom prst="rect">
            <a:avLst/>
          </a:prstGeom>
          <a:noFill/>
          <a:ln>
            <a:noFill/>
          </a:ln>
        </p:spPr>
      </p:pic>
      <p:pic>
        <p:nvPicPr>
          <p:cNvPr id="496" name="Google Shape;496;p44"/>
          <p:cNvPicPr preferRelativeResize="0"/>
          <p:nvPr/>
        </p:nvPicPr>
        <p:blipFill>
          <a:blip r:embed="rId5">
            <a:alphaModFix/>
          </a:blip>
          <a:stretch>
            <a:fillRect/>
          </a:stretch>
        </p:blipFill>
        <p:spPr>
          <a:xfrm>
            <a:off x="7693425" y="1224300"/>
            <a:ext cx="611400" cy="611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p:nvPr/>
        </p:nvSpPr>
        <p:spPr>
          <a:xfrm>
            <a:off x="351500" y="0"/>
            <a:ext cx="175500" cy="702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1" name="Google Shape;151;p27"/>
          <p:cNvSpPr txBox="1"/>
          <p:nvPr/>
        </p:nvSpPr>
        <p:spPr>
          <a:xfrm>
            <a:off x="632675" y="135900"/>
            <a:ext cx="6748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2000">
                <a:solidFill>
                  <a:schemeClr val="dk1"/>
                </a:solidFill>
                <a:latin typeface="Times New Roman"/>
                <a:ea typeface="Times New Roman"/>
                <a:cs typeface="Times New Roman"/>
                <a:sym typeface="Times New Roman"/>
              </a:rPr>
              <a:t>目次</a:t>
            </a:r>
            <a:endParaRPr b="1" sz="2000">
              <a:solidFill>
                <a:schemeClr val="dk1"/>
              </a:solidFill>
              <a:latin typeface="Times New Roman"/>
              <a:ea typeface="Times New Roman"/>
              <a:cs typeface="Times New Roman"/>
              <a:sym typeface="Times New Roman"/>
            </a:endParaRPr>
          </a:p>
        </p:txBody>
      </p:sp>
      <p:grpSp>
        <p:nvGrpSpPr>
          <p:cNvPr id="152" name="Google Shape;152;p27"/>
          <p:cNvGrpSpPr/>
          <p:nvPr/>
        </p:nvGrpSpPr>
        <p:grpSpPr>
          <a:xfrm>
            <a:off x="445250" y="1294550"/>
            <a:ext cx="1909700" cy="492600"/>
            <a:chOff x="421800" y="1142175"/>
            <a:chExt cx="1909700" cy="492600"/>
          </a:xfrm>
        </p:grpSpPr>
        <p:sp>
          <p:nvSpPr>
            <p:cNvPr id="153" name="Google Shape;153;p27"/>
            <p:cNvSpPr txBox="1"/>
            <p:nvPr/>
          </p:nvSpPr>
          <p:spPr>
            <a:xfrm>
              <a:off x="421800" y="1230225"/>
              <a:ext cx="1077900" cy="3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800">
                  <a:solidFill>
                    <a:schemeClr val="dk2"/>
                  </a:solidFill>
                </a:rPr>
                <a:t>Section</a:t>
              </a:r>
              <a:endParaRPr sz="1800">
                <a:solidFill>
                  <a:schemeClr val="dk2"/>
                </a:solidFill>
              </a:endParaRPr>
            </a:p>
          </p:txBody>
        </p:sp>
        <p:sp>
          <p:nvSpPr>
            <p:cNvPr id="154" name="Google Shape;154;p27"/>
            <p:cNvSpPr txBox="1"/>
            <p:nvPr/>
          </p:nvSpPr>
          <p:spPr>
            <a:xfrm>
              <a:off x="1253600" y="1142175"/>
              <a:ext cx="1077900" cy="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500">
                  <a:solidFill>
                    <a:schemeClr val="dk2"/>
                  </a:solidFill>
                </a:rPr>
                <a:t>01</a:t>
              </a:r>
              <a:endParaRPr sz="2500">
                <a:solidFill>
                  <a:schemeClr val="dk2"/>
                </a:solidFill>
              </a:endParaRPr>
            </a:p>
          </p:txBody>
        </p:sp>
      </p:grpSp>
      <p:grpSp>
        <p:nvGrpSpPr>
          <p:cNvPr id="155" name="Google Shape;155;p27"/>
          <p:cNvGrpSpPr/>
          <p:nvPr/>
        </p:nvGrpSpPr>
        <p:grpSpPr>
          <a:xfrm>
            <a:off x="456950" y="3245494"/>
            <a:ext cx="1909700" cy="492600"/>
            <a:chOff x="421800" y="1142175"/>
            <a:chExt cx="1909700" cy="492600"/>
          </a:xfrm>
        </p:grpSpPr>
        <p:sp>
          <p:nvSpPr>
            <p:cNvPr id="156" name="Google Shape;156;p27"/>
            <p:cNvSpPr txBox="1"/>
            <p:nvPr/>
          </p:nvSpPr>
          <p:spPr>
            <a:xfrm>
              <a:off x="421800" y="1230225"/>
              <a:ext cx="1077900" cy="3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800">
                  <a:solidFill>
                    <a:schemeClr val="dk2"/>
                  </a:solidFill>
                </a:rPr>
                <a:t>Section</a:t>
              </a:r>
              <a:endParaRPr sz="1800">
                <a:solidFill>
                  <a:schemeClr val="dk2"/>
                </a:solidFill>
              </a:endParaRPr>
            </a:p>
          </p:txBody>
        </p:sp>
        <p:sp>
          <p:nvSpPr>
            <p:cNvPr id="157" name="Google Shape;157;p27"/>
            <p:cNvSpPr txBox="1"/>
            <p:nvPr/>
          </p:nvSpPr>
          <p:spPr>
            <a:xfrm>
              <a:off x="1253600" y="1142175"/>
              <a:ext cx="1077900" cy="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500">
                  <a:solidFill>
                    <a:schemeClr val="dk2"/>
                  </a:solidFill>
                </a:rPr>
                <a:t>04</a:t>
              </a:r>
              <a:endParaRPr sz="2500">
                <a:solidFill>
                  <a:schemeClr val="dk2"/>
                </a:solidFill>
              </a:endParaRPr>
            </a:p>
          </p:txBody>
        </p:sp>
      </p:grpSp>
      <p:grpSp>
        <p:nvGrpSpPr>
          <p:cNvPr id="158" name="Google Shape;158;p27"/>
          <p:cNvGrpSpPr/>
          <p:nvPr/>
        </p:nvGrpSpPr>
        <p:grpSpPr>
          <a:xfrm>
            <a:off x="456944" y="3895800"/>
            <a:ext cx="1909700" cy="492600"/>
            <a:chOff x="421800" y="1142175"/>
            <a:chExt cx="1909700" cy="492600"/>
          </a:xfrm>
        </p:grpSpPr>
        <p:sp>
          <p:nvSpPr>
            <p:cNvPr id="159" name="Google Shape;159;p27"/>
            <p:cNvSpPr txBox="1"/>
            <p:nvPr/>
          </p:nvSpPr>
          <p:spPr>
            <a:xfrm>
              <a:off x="421800" y="1230225"/>
              <a:ext cx="1077900" cy="3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800">
                  <a:solidFill>
                    <a:schemeClr val="dk2"/>
                  </a:solidFill>
                </a:rPr>
                <a:t>Section</a:t>
              </a:r>
              <a:endParaRPr sz="1800">
                <a:solidFill>
                  <a:schemeClr val="dk2"/>
                </a:solidFill>
              </a:endParaRPr>
            </a:p>
          </p:txBody>
        </p:sp>
        <p:sp>
          <p:nvSpPr>
            <p:cNvPr id="160" name="Google Shape;160;p27"/>
            <p:cNvSpPr txBox="1"/>
            <p:nvPr/>
          </p:nvSpPr>
          <p:spPr>
            <a:xfrm>
              <a:off x="1253600" y="1142175"/>
              <a:ext cx="1077900" cy="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500">
                  <a:solidFill>
                    <a:schemeClr val="dk2"/>
                  </a:solidFill>
                </a:rPr>
                <a:t>05</a:t>
              </a:r>
              <a:endParaRPr sz="2500">
                <a:solidFill>
                  <a:schemeClr val="dk2"/>
                </a:solidFill>
              </a:endParaRPr>
            </a:p>
          </p:txBody>
        </p:sp>
      </p:grpSp>
      <p:grpSp>
        <p:nvGrpSpPr>
          <p:cNvPr id="161" name="Google Shape;161;p27"/>
          <p:cNvGrpSpPr/>
          <p:nvPr/>
        </p:nvGrpSpPr>
        <p:grpSpPr>
          <a:xfrm>
            <a:off x="445238" y="2595188"/>
            <a:ext cx="1909700" cy="492600"/>
            <a:chOff x="421800" y="1142175"/>
            <a:chExt cx="1909700" cy="492600"/>
          </a:xfrm>
        </p:grpSpPr>
        <p:sp>
          <p:nvSpPr>
            <p:cNvPr id="162" name="Google Shape;162;p27"/>
            <p:cNvSpPr txBox="1"/>
            <p:nvPr/>
          </p:nvSpPr>
          <p:spPr>
            <a:xfrm>
              <a:off x="421800" y="1230225"/>
              <a:ext cx="1077900" cy="3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800">
                  <a:solidFill>
                    <a:schemeClr val="dk2"/>
                  </a:solidFill>
                </a:rPr>
                <a:t>Section</a:t>
              </a:r>
              <a:endParaRPr sz="1800">
                <a:solidFill>
                  <a:schemeClr val="dk2"/>
                </a:solidFill>
              </a:endParaRPr>
            </a:p>
          </p:txBody>
        </p:sp>
        <p:sp>
          <p:nvSpPr>
            <p:cNvPr id="163" name="Google Shape;163;p27"/>
            <p:cNvSpPr txBox="1"/>
            <p:nvPr/>
          </p:nvSpPr>
          <p:spPr>
            <a:xfrm>
              <a:off x="1253600" y="1142175"/>
              <a:ext cx="1077900" cy="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500">
                  <a:solidFill>
                    <a:schemeClr val="dk2"/>
                  </a:solidFill>
                </a:rPr>
                <a:t>03</a:t>
              </a:r>
              <a:endParaRPr sz="2500">
                <a:solidFill>
                  <a:schemeClr val="dk2"/>
                </a:solidFill>
              </a:endParaRPr>
            </a:p>
          </p:txBody>
        </p:sp>
      </p:grpSp>
      <p:grpSp>
        <p:nvGrpSpPr>
          <p:cNvPr id="164" name="Google Shape;164;p27"/>
          <p:cNvGrpSpPr/>
          <p:nvPr/>
        </p:nvGrpSpPr>
        <p:grpSpPr>
          <a:xfrm>
            <a:off x="456956" y="1944881"/>
            <a:ext cx="1909700" cy="492600"/>
            <a:chOff x="421800" y="1142175"/>
            <a:chExt cx="1909700" cy="492600"/>
          </a:xfrm>
        </p:grpSpPr>
        <p:sp>
          <p:nvSpPr>
            <p:cNvPr id="165" name="Google Shape;165;p27"/>
            <p:cNvSpPr txBox="1"/>
            <p:nvPr/>
          </p:nvSpPr>
          <p:spPr>
            <a:xfrm>
              <a:off x="421800" y="1230225"/>
              <a:ext cx="1077900" cy="3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800">
                  <a:solidFill>
                    <a:schemeClr val="dk2"/>
                  </a:solidFill>
                </a:rPr>
                <a:t>Section</a:t>
              </a:r>
              <a:endParaRPr sz="1800">
                <a:solidFill>
                  <a:schemeClr val="dk2"/>
                </a:solidFill>
              </a:endParaRPr>
            </a:p>
          </p:txBody>
        </p:sp>
        <p:sp>
          <p:nvSpPr>
            <p:cNvPr id="166" name="Google Shape;166;p27"/>
            <p:cNvSpPr txBox="1"/>
            <p:nvPr/>
          </p:nvSpPr>
          <p:spPr>
            <a:xfrm>
              <a:off x="1253600" y="1142175"/>
              <a:ext cx="1077900" cy="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500">
                  <a:solidFill>
                    <a:schemeClr val="dk2"/>
                  </a:solidFill>
                </a:rPr>
                <a:t>02</a:t>
              </a:r>
              <a:endParaRPr sz="2500">
                <a:solidFill>
                  <a:schemeClr val="dk2"/>
                </a:solidFill>
              </a:endParaRPr>
            </a:p>
          </p:txBody>
        </p:sp>
      </p:grpSp>
      <p:sp>
        <p:nvSpPr>
          <p:cNvPr id="167" name="Google Shape;167;p27"/>
          <p:cNvSpPr txBox="1"/>
          <p:nvPr/>
        </p:nvSpPr>
        <p:spPr>
          <a:xfrm>
            <a:off x="2835274" y="1348400"/>
            <a:ext cx="2343300" cy="3849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200"/>
              <a:buFont typeface="Arial"/>
              <a:buNone/>
            </a:pPr>
            <a:r>
              <a:rPr b="1" lang="ja" sz="2200">
                <a:solidFill>
                  <a:schemeClr val="dk2"/>
                </a:solidFill>
              </a:rPr>
              <a:t>白川町の課題</a:t>
            </a:r>
            <a:endParaRPr b="1" i="0" sz="2200" u="none" cap="none" strike="noStrike">
              <a:solidFill>
                <a:schemeClr val="dk2"/>
              </a:solidFill>
            </a:endParaRPr>
          </a:p>
        </p:txBody>
      </p:sp>
      <p:sp>
        <p:nvSpPr>
          <p:cNvPr id="168" name="Google Shape;168;p27"/>
          <p:cNvSpPr txBox="1"/>
          <p:nvPr/>
        </p:nvSpPr>
        <p:spPr>
          <a:xfrm>
            <a:off x="2835274" y="1998725"/>
            <a:ext cx="3437400" cy="3849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200"/>
              <a:buFont typeface="Arial"/>
              <a:buNone/>
            </a:pPr>
            <a:r>
              <a:rPr b="1" lang="ja" sz="2200">
                <a:solidFill>
                  <a:schemeClr val="dk2"/>
                </a:solidFill>
              </a:rPr>
              <a:t>現状の施策</a:t>
            </a:r>
            <a:endParaRPr b="1" i="0" sz="2200" u="none" cap="none" strike="noStrike">
              <a:solidFill>
                <a:schemeClr val="dk2"/>
              </a:solidFill>
            </a:endParaRPr>
          </a:p>
        </p:txBody>
      </p:sp>
      <p:sp>
        <p:nvSpPr>
          <p:cNvPr id="169" name="Google Shape;169;p27"/>
          <p:cNvSpPr txBox="1"/>
          <p:nvPr/>
        </p:nvSpPr>
        <p:spPr>
          <a:xfrm>
            <a:off x="2835277" y="2649050"/>
            <a:ext cx="2045400" cy="3849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200"/>
              <a:buFont typeface="Arial"/>
              <a:buNone/>
            </a:pPr>
            <a:r>
              <a:rPr b="1" lang="ja" sz="2200">
                <a:solidFill>
                  <a:schemeClr val="dk2"/>
                </a:solidFill>
              </a:rPr>
              <a:t>事業提案</a:t>
            </a:r>
            <a:endParaRPr b="1" i="0" sz="1700" u="none" cap="none" strike="noStrike">
              <a:solidFill>
                <a:schemeClr val="dk2"/>
              </a:solidFill>
            </a:endParaRPr>
          </a:p>
        </p:txBody>
      </p:sp>
      <p:sp>
        <p:nvSpPr>
          <p:cNvPr id="170" name="Google Shape;170;p27"/>
          <p:cNvSpPr txBox="1"/>
          <p:nvPr/>
        </p:nvSpPr>
        <p:spPr>
          <a:xfrm>
            <a:off x="2835265" y="3299375"/>
            <a:ext cx="1909800" cy="3849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200"/>
              <a:buFont typeface="Arial"/>
              <a:buNone/>
            </a:pPr>
            <a:r>
              <a:rPr b="1" lang="ja" sz="2200">
                <a:solidFill>
                  <a:schemeClr val="dk2"/>
                </a:solidFill>
              </a:rPr>
              <a:t>波及効果</a:t>
            </a:r>
            <a:endParaRPr b="1" i="0" sz="2200" u="none" cap="none" strike="noStrike">
              <a:solidFill>
                <a:schemeClr val="dk2"/>
              </a:solidFill>
            </a:endParaRPr>
          </a:p>
        </p:txBody>
      </p:sp>
      <p:sp>
        <p:nvSpPr>
          <p:cNvPr id="171" name="Google Shape;171;p27"/>
          <p:cNvSpPr txBox="1"/>
          <p:nvPr/>
        </p:nvSpPr>
        <p:spPr>
          <a:xfrm>
            <a:off x="2835276" y="3949700"/>
            <a:ext cx="1736700" cy="3849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200"/>
              <a:buFont typeface="Arial"/>
              <a:buNone/>
            </a:pPr>
            <a:r>
              <a:rPr b="1" lang="ja" sz="2200">
                <a:solidFill>
                  <a:schemeClr val="dk2"/>
                </a:solidFill>
              </a:rPr>
              <a:t>今後の展望</a:t>
            </a:r>
            <a:endParaRPr b="1" i="0" sz="2200" u="none" cap="none" strike="noStrike">
              <a:solidFill>
                <a:schemeClr val="dk2"/>
              </a:solidFill>
            </a:endParaRPr>
          </a:p>
        </p:txBody>
      </p:sp>
      <p:pic>
        <p:nvPicPr>
          <p:cNvPr id="172" name="Google Shape;172;p27"/>
          <p:cNvPicPr preferRelativeResize="0"/>
          <p:nvPr/>
        </p:nvPicPr>
        <p:blipFill rotWithShape="1">
          <a:blip r:embed="rId3">
            <a:alphaModFix/>
          </a:blip>
          <a:srcRect b="0" l="0" r="0" t="0"/>
          <a:stretch/>
        </p:blipFill>
        <p:spPr>
          <a:xfrm>
            <a:off x="5798379" y="1240552"/>
            <a:ext cx="2897090" cy="28970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5"/>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2" name="Google Shape;502;p45"/>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700">
                <a:solidFill>
                  <a:schemeClr val="lt1"/>
                </a:solidFill>
                <a:latin typeface="Calibri"/>
                <a:ea typeface="Calibri"/>
                <a:cs typeface="Calibri"/>
                <a:sym typeface="Calibri"/>
              </a:rPr>
              <a:t>ビジネスモデル</a:t>
            </a:r>
            <a:endParaRPr b="1" sz="1700">
              <a:solidFill>
                <a:schemeClr val="lt1"/>
              </a:solidFill>
              <a:latin typeface="Calibri"/>
              <a:ea typeface="Calibri"/>
              <a:cs typeface="Calibri"/>
              <a:sym typeface="Calibri"/>
            </a:endParaRPr>
          </a:p>
        </p:txBody>
      </p:sp>
      <p:sp>
        <p:nvSpPr>
          <p:cNvPr id="503" name="Google Shape;503;p45"/>
          <p:cNvSpPr/>
          <p:nvPr/>
        </p:nvSpPr>
        <p:spPr>
          <a:xfrm>
            <a:off x="1484300" y="3206350"/>
            <a:ext cx="1516500" cy="1516500"/>
          </a:xfrm>
          <a:prstGeom prst="ellipse">
            <a:avLst/>
          </a:prstGeom>
          <a:solidFill>
            <a:srgbClr val="E6E6E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000">
                <a:latin typeface="Calibri"/>
                <a:ea typeface="Calibri"/>
                <a:cs typeface="Calibri"/>
                <a:sym typeface="Calibri"/>
              </a:rPr>
              <a:t>白川町</a:t>
            </a:r>
            <a:endParaRPr sz="2000">
              <a:latin typeface="Calibri"/>
              <a:ea typeface="Calibri"/>
              <a:cs typeface="Calibri"/>
              <a:sym typeface="Calibri"/>
            </a:endParaRPr>
          </a:p>
        </p:txBody>
      </p:sp>
      <p:sp>
        <p:nvSpPr>
          <p:cNvPr id="504" name="Google Shape;504;p45"/>
          <p:cNvSpPr/>
          <p:nvPr/>
        </p:nvSpPr>
        <p:spPr>
          <a:xfrm>
            <a:off x="6906250" y="3206350"/>
            <a:ext cx="1516500" cy="1516500"/>
          </a:xfrm>
          <a:prstGeom prst="ellips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000">
                <a:latin typeface="Calibri"/>
                <a:ea typeface="Calibri"/>
                <a:cs typeface="Calibri"/>
                <a:sym typeface="Calibri"/>
              </a:rPr>
              <a:t>顧客</a:t>
            </a:r>
            <a:endParaRPr sz="2000">
              <a:latin typeface="Calibri"/>
              <a:ea typeface="Calibri"/>
              <a:cs typeface="Calibri"/>
              <a:sym typeface="Calibri"/>
            </a:endParaRPr>
          </a:p>
        </p:txBody>
      </p:sp>
      <p:sp>
        <p:nvSpPr>
          <p:cNvPr id="505" name="Google Shape;505;p45"/>
          <p:cNvSpPr/>
          <p:nvPr/>
        </p:nvSpPr>
        <p:spPr>
          <a:xfrm>
            <a:off x="4119475" y="353250"/>
            <a:ext cx="1516500" cy="1516500"/>
          </a:xfrm>
          <a:prstGeom prst="ellipse">
            <a:avLst/>
          </a:prstGeom>
          <a:solidFill>
            <a:srgbClr val="EEF4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000">
                <a:latin typeface="Calibri"/>
                <a:ea typeface="Calibri"/>
                <a:cs typeface="Calibri"/>
                <a:sym typeface="Calibri"/>
              </a:rPr>
              <a:t>当社</a:t>
            </a:r>
            <a:endParaRPr sz="2000">
              <a:latin typeface="Calibri"/>
              <a:ea typeface="Calibri"/>
              <a:cs typeface="Calibri"/>
              <a:sym typeface="Calibri"/>
            </a:endParaRPr>
          </a:p>
        </p:txBody>
      </p:sp>
      <p:cxnSp>
        <p:nvCxnSpPr>
          <p:cNvPr id="506" name="Google Shape;506;p45"/>
          <p:cNvCxnSpPr>
            <a:stCxn id="503" idx="0"/>
            <a:endCxn id="505" idx="2"/>
          </p:cNvCxnSpPr>
          <p:nvPr/>
        </p:nvCxnSpPr>
        <p:spPr>
          <a:xfrm flipH="1" rot="10800000">
            <a:off x="2242550" y="1111450"/>
            <a:ext cx="1876800" cy="2094900"/>
          </a:xfrm>
          <a:prstGeom prst="straightConnector1">
            <a:avLst/>
          </a:prstGeom>
          <a:noFill/>
          <a:ln cap="flat" cmpd="sng" w="9525">
            <a:solidFill>
              <a:schemeClr val="dk2"/>
            </a:solidFill>
            <a:prstDash val="solid"/>
            <a:round/>
            <a:headEnd len="med" w="med" type="stealth"/>
            <a:tailEnd len="med" w="med" type="none"/>
          </a:ln>
        </p:spPr>
      </p:cxnSp>
      <p:cxnSp>
        <p:nvCxnSpPr>
          <p:cNvPr id="507" name="Google Shape;507;p45"/>
          <p:cNvCxnSpPr/>
          <p:nvPr/>
        </p:nvCxnSpPr>
        <p:spPr>
          <a:xfrm>
            <a:off x="3000825" y="3747700"/>
            <a:ext cx="3905400" cy="0"/>
          </a:xfrm>
          <a:prstGeom prst="straightConnector1">
            <a:avLst/>
          </a:prstGeom>
          <a:noFill/>
          <a:ln cap="flat" cmpd="sng" w="9525">
            <a:solidFill>
              <a:schemeClr val="dk2"/>
            </a:solidFill>
            <a:prstDash val="solid"/>
            <a:round/>
            <a:headEnd len="med" w="med" type="none"/>
            <a:tailEnd len="med" w="med" type="triangle"/>
          </a:ln>
        </p:spPr>
      </p:cxnSp>
      <p:cxnSp>
        <p:nvCxnSpPr>
          <p:cNvPr id="508" name="Google Shape;508;p45"/>
          <p:cNvCxnSpPr/>
          <p:nvPr/>
        </p:nvCxnSpPr>
        <p:spPr>
          <a:xfrm rot="10800000">
            <a:off x="3000850" y="4193200"/>
            <a:ext cx="3905400" cy="0"/>
          </a:xfrm>
          <a:prstGeom prst="straightConnector1">
            <a:avLst/>
          </a:prstGeom>
          <a:noFill/>
          <a:ln cap="flat" cmpd="sng" w="9525">
            <a:solidFill>
              <a:schemeClr val="dk2"/>
            </a:solidFill>
            <a:prstDash val="solid"/>
            <a:round/>
            <a:headEnd len="med" w="med" type="none"/>
            <a:tailEnd len="med" w="med" type="triangle"/>
          </a:ln>
        </p:spPr>
      </p:cxnSp>
      <p:cxnSp>
        <p:nvCxnSpPr>
          <p:cNvPr id="509" name="Google Shape;509;p45"/>
          <p:cNvCxnSpPr>
            <a:stCxn id="505" idx="5"/>
            <a:endCxn id="504" idx="1"/>
          </p:cNvCxnSpPr>
          <p:nvPr/>
        </p:nvCxnSpPr>
        <p:spPr>
          <a:xfrm>
            <a:off x="5413889" y="1647664"/>
            <a:ext cx="1714500" cy="1780800"/>
          </a:xfrm>
          <a:prstGeom prst="straightConnector1">
            <a:avLst/>
          </a:prstGeom>
          <a:noFill/>
          <a:ln cap="flat" cmpd="sng" w="9525">
            <a:solidFill>
              <a:schemeClr val="dk2"/>
            </a:solidFill>
            <a:prstDash val="solid"/>
            <a:round/>
            <a:headEnd len="med" w="med" type="none"/>
            <a:tailEnd len="med" w="med" type="triangle"/>
          </a:ln>
        </p:spPr>
      </p:cxnSp>
      <p:cxnSp>
        <p:nvCxnSpPr>
          <p:cNvPr id="510" name="Google Shape;510;p45"/>
          <p:cNvCxnSpPr>
            <a:stCxn id="505" idx="6"/>
            <a:endCxn id="504" idx="0"/>
          </p:cNvCxnSpPr>
          <p:nvPr/>
        </p:nvCxnSpPr>
        <p:spPr>
          <a:xfrm>
            <a:off x="5635975" y="1111500"/>
            <a:ext cx="2028600" cy="2094900"/>
          </a:xfrm>
          <a:prstGeom prst="straightConnector1">
            <a:avLst/>
          </a:prstGeom>
          <a:noFill/>
          <a:ln cap="flat" cmpd="sng" w="9525">
            <a:solidFill>
              <a:schemeClr val="dk2"/>
            </a:solidFill>
            <a:prstDash val="solid"/>
            <a:round/>
            <a:headEnd len="med" w="med" type="stealth"/>
            <a:tailEnd len="med" w="med" type="none"/>
          </a:ln>
        </p:spPr>
      </p:cxnSp>
      <p:sp>
        <p:nvSpPr>
          <p:cNvPr id="511" name="Google Shape;511;p45"/>
          <p:cNvSpPr txBox="1"/>
          <p:nvPr/>
        </p:nvSpPr>
        <p:spPr>
          <a:xfrm>
            <a:off x="6334100" y="1768525"/>
            <a:ext cx="1221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rPr>
              <a:t>予約</a:t>
            </a:r>
            <a:endParaRPr sz="1600">
              <a:solidFill>
                <a:schemeClr val="dk1"/>
              </a:solidFill>
            </a:endParaRPr>
          </a:p>
        </p:txBody>
      </p:sp>
      <p:sp>
        <p:nvSpPr>
          <p:cNvPr id="512" name="Google Shape;512;p45"/>
          <p:cNvSpPr txBox="1"/>
          <p:nvPr/>
        </p:nvSpPr>
        <p:spPr>
          <a:xfrm>
            <a:off x="4867250" y="2356200"/>
            <a:ext cx="1714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rPr>
              <a:t>事後フォロー</a:t>
            </a:r>
            <a:endParaRPr sz="1600">
              <a:solidFill>
                <a:schemeClr val="dk1"/>
              </a:solidFill>
            </a:endParaRPr>
          </a:p>
        </p:txBody>
      </p:sp>
      <p:sp>
        <p:nvSpPr>
          <p:cNvPr id="513" name="Google Shape;513;p45"/>
          <p:cNvSpPr txBox="1"/>
          <p:nvPr/>
        </p:nvSpPr>
        <p:spPr>
          <a:xfrm>
            <a:off x="4769750" y="2623288"/>
            <a:ext cx="1909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latin typeface="Calibri"/>
                <a:ea typeface="Calibri"/>
                <a:cs typeface="Calibri"/>
                <a:sym typeface="Calibri"/>
              </a:rPr>
              <a:t>オンライン販売</a:t>
            </a:r>
            <a:endParaRPr sz="1600">
              <a:solidFill>
                <a:schemeClr val="dk1"/>
              </a:solidFill>
              <a:latin typeface="Calibri"/>
              <a:ea typeface="Calibri"/>
              <a:cs typeface="Calibri"/>
              <a:sym typeface="Calibri"/>
            </a:endParaRPr>
          </a:p>
        </p:txBody>
      </p:sp>
      <p:cxnSp>
        <p:nvCxnSpPr>
          <p:cNvPr id="514" name="Google Shape;514;p45"/>
          <p:cNvCxnSpPr>
            <a:stCxn id="503" idx="7"/>
            <a:endCxn id="505" idx="3"/>
          </p:cNvCxnSpPr>
          <p:nvPr/>
        </p:nvCxnSpPr>
        <p:spPr>
          <a:xfrm flipH="1" rot="10800000">
            <a:off x="2778714" y="1647636"/>
            <a:ext cx="1562700" cy="1780800"/>
          </a:xfrm>
          <a:prstGeom prst="straightConnector1">
            <a:avLst/>
          </a:prstGeom>
          <a:noFill/>
          <a:ln cap="flat" cmpd="sng" w="9525">
            <a:solidFill>
              <a:schemeClr val="dk2"/>
            </a:solidFill>
            <a:prstDash val="solid"/>
            <a:round/>
            <a:headEnd len="med" w="med" type="none"/>
            <a:tailEnd len="med" w="med" type="triangle"/>
          </a:ln>
        </p:spPr>
      </p:cxnSp>
      <p:sp>
        <p:nvSpPr>
          <p:cNvPr id="515" name="Google Shape;515;p45"/>
          <p:cNvSpPr txBox="1"/>
          <p:nvPr/>
        </p:nvSpPr>
        <p:spPr>
          <a:xfrm>
            <a:off x="1408738" y="1319875"/>
            <a:ext cx="1909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latin typeface="Calibri"/>
                <a:ea typeface="Calibri"/>
                <a:cs typeface="Calibri"/>
                <a:sym typeface="Calibri"/>
              </a:rPr>
              <a:t>予約・事務処理</a:t>
            </a:r>
            <a:endParaRPr sz="1600">
              <a:solidFill>
                <a:schemeClr val="dk1"/>
              </a:solidFill>
              <a:latin typeface="Calibri"/>
              <a:ea typeface="Calibri"/>
              <a:cs typeface="Calibri"/>
              <a:sym typeface="Calibri"/>
            </a:endParaRPr>
          </a:p>
        </p:txBody>
      </p:sp>
      <p:sp>
        <p:nvSpPr>
          <p:cNvPr id="516" name="Google Shape;516;p45"/>
          <p:cNvSpPr txBox="1"/>
          <p:nvPr/>
        </p:nvSpPr>
        <p:spPr>
          <a:xfrm>
            <a:off x="3072400" y="2484750"/>
            <a:ext cx="1909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latin typeface="Calibri"/>
                <a:ea typeface="Calibri"/>
                <a:cs typeface="Calibri"/>
                <a:sym typeface="Calibri"/>
              </a:rPr>
              <a:t>情報提供</a:t>
            </a:r>
            <a:endParaRPr sz="1600">
              <a:solidFill>
                <a:schemeClr val="dk1"/>
              </a:solidFill>
              <a:latin typeface="Calibri"/>
              <a:ea typeface="Calibri"/>
              <a:cs typeface="Calibri"/>
              <a:sym typeface="Calibri"/>
            </a:endParaRPr>
          </a:p>
        </p:txBody>
      </p:sp>
      <p:sp>
        <p:nvSpPr>
          <p:cNvPr id="517" name="Google Shape;517;p45"/>
          <p:cNvSpPr txBox="1"/>
          <p:nvPr/>
        </p:nvSpPr>
        <p:spPr>
          <a:xfrm>
            <a:off x="3453525" y="411700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rPr>
              <a:t>特産品購入・</a:t>
            </a:r>
            <a:r>
              <a:rPr lang="ja" sz="1600">
                <a:solidFill>
                  <a:schemeClr val="dk1"/>
                </a:solidFill>
              </a:rPr>
              <a:t>ふるさと納税</a:t>
            </a:r>
            <a:endParaRPr sz="1600">
              <a:solidFill>
                <a:schemeClr val="dk1"/>
              </a:solidFill>
            </a:endParaRPr>
          </a:p>
        </p:txBody>
      </p:sp>
      <p:sp>
        <p:nvSpPr>
          <p:cNvPr id="518" name="Google Shape;518;p45"/>
          <p:cNvSpPr txBox="1"/>
          <p:nvPr/>
        </p:nvSpPr>
        <p:spPr>
          <a:xfrm>
            <a:off x="3453525" y="444100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rPr>
              <a:t>移住・</a:t>
            </a:r>
            <a:r>
              <a:rPr lang="ja" sz="1600">
                <a:solidFill>
                  <a:schemeClr val="dk1"/>
                </a:solidFill>
              </a:rPr>
              <a:t>２拠点生活</a:t>
            </a:r>
            <a:endParaRPr sz="1600">
              <a:solidFill>
                <a:schemeClr val="dk1"/>
              </a:solidFill>
            </a:endParaRPr>
          </a:p>
        </p:txBody>
      </p:sp>
      <p:sp>
        <p:nvSpPr>
          <p:cNvPr id="519" name="Google Shape;519;p45"/>
          <p:cNvSpPr txBox="1"/>
          <p:nvPr/>
        </p:nvSpPr>
        <p:spPr>
          <a:xfrm>
            <a:off x="3453525" y="3338963"/>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1600">
                <a:solidFill>
                  <a:schemeClr val="dk1"/>
                </a:solidFill>
              </a:rPr>
              <a:t>体験ツアーの提供</a:t>
            </a:r>
            <a:endParaRPr sz="1600">
              <a:solidFill>
                <a:schemeClr val="dk1"/>
              </a:solidFill>
            </a:endParaRPr>
          </a:p>
        </p:txBody>
      </p:sp>
      <p:pic>
        <p:nvPicPr>
          <p:cNvPr id="520" name="Google Shape;520;p45"/>
          <p:cNvPicPr preferRelativeResize="0"/>
          <p:nvPr/>
        </p:nvPicPr>
        <p:blipFill>
          <a:blip r:embed="rId3">
            <a:alphaModFix/>
          </a:blip>
          <a:stretch>
            <a:fillRect/>
          </a:stretch>
        </p:blipFill>
        <p:spPr>
          <a:xfrm flipH="1">
            <a:off x="2777600" y="1750975"/>
            <a:ext cx="466200" cy="466200"/>
          </a:xfrm>
          <a:prstGeom prst="rect">
            <a:avLst/>
          </a:prstGeom>
          <a:noFill/>
          <a:ln>
            <a:noFill/>
          </a:ln>
        </p:spPr>
      </p:pic>
      <p:pic>
        <p:nvPicPr>
          <p:cNvPr id="521" name="Google Shape;521;p45"/>
          <p:cNvPicPr preferRelativeResize="0"/>
          <p:nvPr/>
        </p:nvPicPr>
        <p:blipFill>
          <a:blip r:embed="rId4">
            <a:alphaModFix/>
          </a:blip>
          <a:stretch>
            <a:fillRect/>
          </a:stretch>
        </p:blipFill>
        <p:spPr>
          <a:xfrm>
            <a:off x="3594550" y="3283325"/>
            <a:ext cx="466200" cy="466200"/>
          </a:xfrm>
          <a:prstGeom prst="rect">
            <a:avLst/>
          </a:prstGeom>
          <a:noFill/>
          <a:ln>
            <a:noFill/>
          </a:ln>
        </p:spPr>
      </p:pic>
      <p:pic>
        <p:nvPicPr>
          <p:cNvPr id="522" name="Google Shape;522;p45"/>
          <p:cNvPicPr preferRelativeResize="0"/>
          <p:nvPr/>
        </p:nvPicPr>
        <p:blipFill>
          <a:blip r:embed="rId5">
            <a:alphaModFix/>
          </a:blip>
          <a:stretch>
            <a:fillRect/>
          </a:stretch>
        </p:blipFill>
        <p:spPr>
          <a:xfrm>
            <a:off x="5294350" y="1855150"/>
            <a:ext cx="607500" cy="607500"/>
          </a:xfrm>
          <a:prstGeom prst="rect">
            <a:avLst/>
          </a:prstGeom>
          <a:noFill/>
          <a:ln>
            <a:noFill/>
          </a:ln>
        </p:spPr>
      </p:pic>
      <p:pic>
        <p:nvPicPr>
          <p:cNvPr id="523" name="Google Shape;523;p45"/>
          <p:cNvPicPr preferRelativeResize="0"/>
          <p:nvPr/>
        </p:nvPicPr>
        <p:blipFill>
          <a:blip r:embed="rId6">
            <a:alphaModFix/>
          </a:blip>
          <a:stretch>
            <a:fillRect/>
          </a:stretch>
        </p:blipFill>
        <p:spPr>
          <a:xfrm flipH="1">
            <a:off x="6213050" y="4256650"/>
            <a:ext cx="466200" cy="466200"/>
          </a:xfrm>
          <a:prstGeom prst="rect">
            <a:avLst/>
          </a:prstGeom>
          <a:noFill/>
          <a:ln>
            <a:noFill/>
          </a:ln>
        </p:spPr>
      </p:pic>
      <p:pic>
        <p:nvPicPr>
          <p:cNvPr id="524" name="Google Shape;524;p45"/>
          <p:cNvPicPr preferRelativeResize="0"/>
          <p:nvPr/>
        </p:nvPicPr>
        <p:blipFill>
          <a:blip r:embed="rId7">
            <a:alphaModFix/>
          </a:blip>
          <a:stretch>
            <a:fillRect/>
          </a:stretch>
        </p:blipFill>
        <p:spPr>
          <a:xfrm>
            <a:off x="6983450" y="2053650"/>
            <a:ext cx="466200" cy="431100"/>
          </a:xfrm>
          <a:prstGeom prst="rect">
            <a:avLst/>
          </a:prstGeom>
          <a:noFill/>
          <a:ln>
            <a:noFill/>
          </a:ln>
        </p:spPr>
      </p:pic>
      <p:pic>
        <p:nvPicPr>
          <p:cNvPr id="525" name="Google Shape;525;p45"/>
          <p:cNvPicPr preferRelativeResize="0"/>
          <p:nvPr/>
        </p:nvPicPr>
        <p:blipFill>
          <a:blip r:embed="rId8">
            <a:alphaModFix/>
          </a:blip>
          <a:stretch>
            <a:fillRect/>
          </a:stretch>
        </p:blipFill>
        <p:spPr>
          <a:xfrm>
            <a:off x="3453525" y="2053650"/>
            <a:ext cx="466200" cy="43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46"/>
          <p:cNvPicPr preferRelativeResize="0"/>
          <p:nvPr/>
        </p:nvPicPr>
        <p:blipFill>
          <a:blip r:embed="rId3">
            <a:alphaModFix/>
          </a:blip>
          <a:stretch>
            <a:fillRect/>
          </a:stretch>
        </p:blipFill>
        <p:spPr>
          <a:xfrm>
            <a:off x="5628475" y="922650"/>
            <a:ext cx="3515534" cy="3931350"/>
          </a:xfrm>
          <a:prstGeom prst="rect">
            <a:avLst/>
          </a:prstGeom>
          <a:noFill/>
          <a:ln>
            <a:noFill/>
          </a:ln>
        </p:spPr>
      </p:pic>
      <p:sp>
        <p:nvSpPr>
          <p:cNvPr id="531" name="Google Shape;531;p46"/>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2" name="Google Shape;532;p46"/>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事業チャンス</a:t>
            </a:r>
            <a:endParaRPr b="1" sz="1700">
              <a:solidFill>
                <a:schemeClr val="lt1"/>
              </a:solidFill>
              <a:latin typeface="Calibri"/>
              <a:ea typeface="Calibri"/>
              <a:cs typeface="Calibri"/>
              <a:sym typeface="Calibri"/>
            </a:endParaRPr>
          </a:p>
        </p:txBody>
      </p:sp>
      <p:sp>
        <p:nvSpPr>
          <p:cNvPr id="533" name="Google Shape;533;p46"/>
          <p:cNvSpPr txBox="1"/>
          <p:nvPr/>
        </p:nvSpPr>
        <p:spPr>
          <a:xfrm>
            <a:off x="706350" y="353250"/>
            <a:ext cx="5672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ja" sz="2400">
                <a:solidFill>
                  <a:schemeClr val="dk2"/>
                </a:solidFill>
                <a:highlight>
                  <a:srgbClr val="FFFFFF"/>
                </a:highlight>
              </a:rPr>
              <a:t>「</a:t>
            </a:r>
            <a:r>
              <a:rPr b="1" lang="ja" sz="2500">
                <a:solidFill>
                  <a:schemeClr val="dk2"/>
                </a:solidFill>
                <a:highlight>
                  <a:srgbClr val="FFFFFF"/>
                </a:highlight>
              </a:rPr>
              <a:t>二地域居住」を促進する法律の制定</a:t>
            </a:r>
            <a:endParaRPr b="1" sz="2500">
              <a:solidFill>
                <a:schemeClr val="dk2"/>
              </a:solidFill>
            </a:endParaRPr>
          </a:p>
        </p:txBody>
      </p:sp>
      <p:sp>
        <p:nvSpPr>
          <p:cNvPr id="534" name="Google Shape;534;p46"/>
          <p:cNvSpPr txBox="1"/>
          <p:nvPr/>
        </p:nvSpPr>
        <p:spPr>
          <a:xfrm>
            <a:off x="881300" y="1670400"/>
            <a:ext cx="4690200" cy="14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900">
                <a:solidFill>
                  <a:schemeClr val="dk2"/>
                </a:solidFill>
              </a:rPr>
              <a:t>二地域居住に関する基本的な方針の作成</a:t>
            </a:r>
            <a:endParaRPr sz="1900">
              <a:solidFill>
                <a:schemeClr val="dk2"/>
              </a:solidFill>
            </a:endParaRPr>
          </a:p>
          <a:p>
            <a:pPr indent="-349250" lvl="0" marL="457200" rtl="0" algn="l">
              <a:spcBef>
                <a:spcPts val="0"/>
              </a:spcBef>
              <a:spcAft>
                <a:spcPts val="0"/>
              </a:spcAft>
              <a:buClr>
                <a:schemeClr val="dk2"/>
              </a:buClr>
              <a:buSzPts val="1900"/>
              <a:buChar char="●"/>
            </a:pPr>
            <a:r>
              <a:rPr lang="ja" sz="1900">
                <a:solidFill>
                  <a:schemeClr val="dk2"/>
                </a:solidFill>
              </a:rPr>
              <a:t>二地域居住の拠点整備</a:t>
            </a:r>
            <a:endParaRPr sz="1900">
              <a:solidFill>
                <a:schemeClr val="dk2"/>
              </a:solidFill>
            </a:endParaRPr>
          </a:p>
          <a:p>
            <a:pPr indent="-349250" lvl="0" marL="457200" rtl="0" algn="l">
              <a:spcBef>
                <a:spcPts val="0"/>
              </a:spcBef>
              <a:spcAft>
                <a:spcPts val="0"/>
              </a:spcAft>
              <a:buClr>
                <a:schemeClr val="dk2"/>
              </a:buClr>
              <a:buSzPts val="1900"/>
              <a:buChar char="●"/>
            </a:pPr>
            <a:r>
              <a:rPr lang="ja" sz="1900">
                <a:solidFill>
                  <a:schemeClr val="dk2"/>
                </a:solidFill>
              </a:rPr>
              <a:t>支援法人の選定</a:t>
            </a:r>
            <a:endParaRPr sz="1900">
              <a:solidFill>
                <a:schemeClr val="dk2"/>
              </a:solidFill>
            </a:endParaRPr>
          </a:p>
          <a:p>
            <a:pPr indent="-349250" lvl="0" marL="457200" rtl="0" algn="l">
              <a:spcBef>
                <a:spcPts val="0"/>
              </a:spcBef>
              <a:spcAft>
                <a:spcPts val="0"/>
              </a:spcAft>
              <a:buClr>
                <a:schemeClr val="dk2"/>
              </a:buClr>
              <a:buSzPts val="1900"/>
              <a:buChar char="●"/>
            </a:pPr>
            <a:r>
              <a:rPr lang="ja" sz="1900">
                <a:solidFill>
                  <a:schemeClr val="dk2"/>
                </a:solidFill>
                <a:highlight>
                  <a:srgbClr val="FFFFFF"/>
                </a:highlight>
              </a:rPr>
              <a:t>「二地域居住等促進協議会」の組織</a:t>
            </a:r>
            <a:endParaRPr sz="1900">
              <a:solidFill>
                <a:schemeClr val="dk2"/>
              </a:solidFill>
              <a:highlight>
                <a:srgbClr val="FFFFFF"/>
              </a:highlight>
            </a:endParaRPr>
          </a:p>
          <a:p>
            <a:pPr indent="-349250" lvl="0" marL="457200" rtl="0" algn="l">
              <a:spcBef>
                <a:spcPts val="0"/>
              </a:spcBef>
              <a:spcAft>
                <a:spcPts val="0"/>
              </a:spcAft>
              <a:buClr>
                <a:schemeClr val="dk2"/>
              </a:buClr>
              <a:buSzPts val="1900"/>
              <a:buChar char="●"/>
            </a:pPr>
            <a:r>
              <a:rPr lang="ja" sz="1900">
                <a:solidFill>
                  <a:schemeClr val="dk2"/>
                </a:solidFill>
                <a:highlight>
                  <a:srgbClr val="FFFFFF"/>
                </a:highlight>
              </a:rPr>
              <a:t>補助金・助成金の活用</a:t>
            </a:r>
            <a:endParaRPr sz="1900">
              <a:solidFill>
                <a:schemeClr val="dk2"/>
              </a:solidFill>
              <a:highlight>
                <a:srgbClr val="FFFFFF"/>
              </a:highlight>
            </a:endParaRPr>
          </a:p>
        </p:txBody>
      </p:sp>
      <p:sp>
        <p:nvSpPr>
          <p:cNvPr id="535" name="Google Shape;535;p46"/>
          <p:cNvSpPr txBox="1"/>
          <p:nvPr/>
        </p:nvSpPr>
        <p:spPr>
          <a:xfrm>
            <a:off x="3875400" y="4838700"/>
            <a:ext cx="5268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6C757D"/>
                </a:solidFill>
                <a:highlight>
                  <a:srgbClr val="FFFFFF"/>
                </a:highlight>
              </a:rPr>
              <a:t>出典：国土交通省「</a:t>
            </a:r>
            <a:r>
              <a:rPr lang="ja" sz="900">
                <a:solidFill>
                  <a:srgbClr val="0062B2"/>
                </a:solidFill>
                <a:highlight>
                  <a:srgbClr val="FFFFFF"/>
                </a:highlight>
                <a:uFill>
                  <a:noFill/>
                </a:uFill>
                <a:hlinkClick r:id="rId4">
                  <a:extLst>
                    <a:ext uri="{A12FA001-AC4F-418D-AE19-62706E023703}">
                      <ahyp:hlinkClr val="tx"/>
                    </a:ext>
                  </a:extLst>
                </a:hlinkClick>
              </a:rPr>
              <a:t>広域的地域活性化のための基盤整備に関する法律の一部を改正する法律案</a:t>
            </a:r>
            <a:r>
              <a:rPr lang="ja" sz="900">
                <a:solidFill>
                  <a:srgbClr val="6C757D"/>
                </a:solidFill>
                <a:highlight>
                  <a:srgbClr val="FFFFFF"/>
                </a:highlight>
              </a:rPr>
              <a:t>」</a:t>
            </a:r>
            <a:endParaRPr/>
          </a:p>
        </p:txBody>
      </p:sp>
      <p:sp>
        <p:nvSpPr>
          <p:cNvPr id="536" name="Google Shape;536;p46"/>
          <p:cNvSpPr txBox="1"/>
          <p:nvPr/>
        </p:nvSpPr>
        <p:spPr>
          <a:xfrm>
            <a:off x="764300" y="3576200"/>
            <a:ext cx="4924200" cy="6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000">
                <a:solidFill>
                  <a:schemeClr val="accent2"/>
                </a:solidFill>
              </a:rPr>
              <a:t>国、岐阜県とより密接に協力して</a:t>
            </a:r>
            <a:endParaRPr b="1" sz="2000">
              <a:solidFill>
                <a:schemeClr val="accent2"/>
              </a:solidFill>
            </a:endParaRPr>
          </a:p>
          <a:p>
            <a:pPr indent="0" lvl="0" marL="0" rtl="0" algn="l">
              <a:spcBef>
                <a:spcPts val="0"/>
              </a:spcBef>
              <a:spcAft>
                <a:spcPts val="0"/>
              </a:spcAft>
              <a:buNone/>
            </a:pPr>
            <a:r>
              <a:rPr b="1" lang="ja" sz="2000">
                <a:solidFill>
                  <a:schemeClr val="accent2"/>
                </a:solidFill>
              </a:rPr>
              <a:t>関係人口の創出に取り組むことが出来る</a:t>
            </a:r>
            <a:endParaRPr b="1" sz="200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7"/>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2" name="Google Shape;542;p47"/>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事業のポイント</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grpSp>
        <p:nvGrpSpPr>
          <p:cNvPr id="543" name="Google Shape;543;p47"/>
          <p:cNvGrpSpPr/>
          <p:nvPr/>
        </p:nvGrpSpPr>
        <p:grpSpPr>
          <a:xfrm>
            <a:off x="1115525" y="200576"/>
            <a:ext cx="3261392" cy="277192"/>
            <a:chOff x="0" y="-38100"/>
            <a:chExt cx="1701300" cy="211323"/>
          </a:xfrm>
        </p:grpSpPr>
        <p:sp>
          <p:nvSpPr>
            <p:cNvPr id="544" name="Google Shape;544;p47"/>
            <p:cNvSpPr/>
            <p:nvPr/>
          </p:nvSpPr>
          <p:spPr>
            <a:xfrm>
              <a:off x="0" y="0"/>
              <a:ext cx="1701238" cy="173223"/>
            </a:xfrm>
            <a:custGeom>
              <a:rect b="b" l="l" r="r" t="t"/>
              <a:pathLst>
                <a:path extrusionOk="0" h="173223" w="1701238">
                  <a:moveTo>
                    <a:pt x="0" y="0"/>
                  </a:moveTo>
                  <a:lnTo>
                    <a:pt x="1701238" y="0"/>
                  </a:lnTo>
                  <a:lnTo>
                    <a:pt x="1701238" y="173223"/>
                  </a:lnTo>
                  <a:lnTo>
                    <a:pt x="0" y="173223"/>
                  </a:lnTo>
                  <a:close/>
                </a:path>
              </a:pathLst>
            </a:custGeom>
            <a:solidFill>
              <a:schemeClr val="dk2"/>
            </a:solidFill>
            <a:ln>
              <a:noFill/>
            </a:ln>
          </p:spPr>
        </p:sp>
        <p:sp>
          <p:nvSpPr>
            <p:cNvPr id="545" name="Google Shape;545;p47"/>
            <p:cNvSpPr txBox="1"/>
            <p:nvPr/>
          </p:nvSpPr>
          <p:spPr>
            <a:xfrm>
              <a:off x="0" y="-38100"/>
              <a:ext cx="1701300" cy="211200"/>
            </a:xfrm>
            <a:prstGeom prst="rect">
              <a:avLst/>
            </a:prstGeom>
            <a:solidFill>
              <a:schemeClr val="dk2"/>
            </a:solidFill>
            <a:ln>
              <a:noFill/>
            </a:ln>
          </p:spPr>
          <p:txBody>
            <a:bodyPr anchorCtr="0" anchor="ctr" bIns="48650" lIns="48650" spcFirstLastPara="1" rIns="48650" wrap="square" tIns="48650">
              <a:noAutofit/>
            </a:bodyPr>
            <a:lstStyle/>
            <a:p>
              <a:pPr indent="0" lvl="0" marL="0" marR="0" rtl="0" algn="ctr">
                <a:lnSpc>
                  <a:spcPct val="166277"/>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546" name="Google Shape;546;p47"/>
          <p:cNvGrpSpPr/>
          <p:nvPr/>
        </p:nvGrpSpPr>
        <p:grpSpPr>
          <a:xfrm>
            <a:off x="5158025" y="200576"/>
            <a:ext cx="3261392" cy="277192"/>
            <a:chOff x="0" y="-38100"/>
            <a:chExt cx="1701300" cy="211323"/>
          </a:xfrm>
        </p:grpSpPr>
        <p:sp>
          <p:nvSpPr>
            <p:cNvPr id="547" name="Google Shape;547;p47"/>
            <p:cNvSpPr/>
            <p:nvPr/>
          </p:nvSpPr>
          <p:spPr>
            <a:xfrm>
              <a:off x="0" y="0"/>
              <a:ext cx="1701238" cy="173223"/>
            </a:xfrm>
            <a:custGeom>
              <a:rect b="b" l="l" r="r" t="t"/>
              <a:pathLst>
                <a:path extrusionOk="0" h="173223" w="1701238">
                  <a:moveTo>
                    <a:pt x="0" y="0"/>
                  </a:moveTo>
                  <a:lnTo>
                    <a:pt x="1701238" y="0"/>
                  </a:lnTo>
                  <a:lnTo>
                    <a:pt x="1701238" y="173223"/>
                  </a:lnTo>
                  <a:lnTo>
                    <a:pt x="0" y="173223"/>
                  </a:lnTo>
                  <a:close/>
                </a:path>
              </a:pathLst>
            </a:custGeom>
            <a:solidFill>
              <a:schemeClr val="dk2"/>
            </a:solidFill>
            <a:ln>
              <a:noFill/>
            </a:ln>
          </p:spPr>
        </p:sp>
        <p:sp>
          <p:nvSpPr>
            <p:cNvPr id="548" name="Google Shape;548;p47"/>
            <p:cNvSpPr txBox="1"/>
            <p:nvPr/>
          </p:nvSpPr>
          <p:spPr>
            <a:xfrm>
              <a:off x="0" y="-38100"/>
              <a:ext cx="1701300" cy="211200"/>
            </a:xfrm>
            <a:prstGeom prst="rect">
              <a:avLst/>
            </a:prstGeom>
            <a:solidFill>
              <a:schemeClr val="dk2"/>
            </a:solidFill>
            <a:ln>
              <a:noFill/>
            </a:ln>
          </p:spPr>
          <p:txBody>
            <a:bodyPr anchorCtr="0" anchor="ctr" bIns="48650" lIns="48650" spcFirstLastPara="1" rIns="48650" wrap="square" tIns="48650">
              <a:noAutofit/>
            </a:bodyPr>
            <a:lstStyle/>
            <a:p>
              <a:pPr indent="0" lvl="0" marL="0" marR="0" rtl="0" algn="ctr">
                <a:lnSpc>
                  <a:spcPct val="166277"/>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549" name="Google Shape;549;p47"/>
          <p:cNvGrpSpPr/>
          <p:nvPr/>
        </p:nvGrpSpPr>
        <p:grpSpPr>
          <a:xfrm>
            <a:off x="1115525" y="2822154"/>
            <a:ext cx="3261392" cy="277192"/>
            <a:chOff x="0" y="-38100"/>
            <a:chExt cx="1701300" cy="211323"/>
          </a:xfrm>
        </p:grpSpPr>
        <p:sp>
          <p:nvSpPr>
            <p:cNvPr id="550" name="Google Shape;550;p47"/>
            <p:cNvSpPr/>
            <p:nvPr/>
          </p:nvSpPr>
          <p:spPr>
            <a:xfrm>
              <a:off x="0" y="0"/>
              <a:ext cx="1701238" cy="173223"/>
            </a:xfrm>
            <a:custGeom>
              <a:rect b="b" l="l" r="r" t="t"/>
              <a:pathLst>
                <a:path extrusionOk="0" h="173223" w="1701238">
                  <a:moveTo>
                    <a:pt x="0" y="0"/>
                  </a:moveTo>
                  <a:lnTo>
                    <a:pt x="1701238" y="0"/>
                  </a:lnTo>
                  <a:lnTo>
                    <a:pt x="1701238" y="173223"/>
                  </a:lnTo>
                  <a:lnTo>
                    <a:pt x="0" y="173223"/>
                  </a:lnTo>
                  <a:close/>
                </a:path>
              </a:pathLst>
            </a:custGeom>
            <a:solidFill>
              <a:schemeClr val="dk2"/>
            </a:solidFill>
            <a:ln>
              <a:noFill/>
            </a:ln>
          </p:spPr>
        </p:sp>
        <p:sp>
          <p:nvSpPr>
            <p:cNvPr id="551" name="Google Shape;551;p47"/>
            <p:cNvSpPr txBox="1"/>
            <p:nvPr/>
          </p:nvSpPr>
          <p:spPr>
            <a:xfrm>
              <a:off x="0" y="-38100"/>
              <a:ext cx="1701300" cy="211200"/>
            </a:xfrm>
            <a:prstGeom prst="rect">
              <a:avLst/>
            </a:prstGeom>
            <a:solidFill>
              <a:schemeClr val="dk2"/>
            </a:solidFill>
            <a:ln>
              <a:noFill/>
            </a:ln>
          </p:spPr>
          <p:txBody>
            <a:bodyPr anchorCtr="0" anchor="ctr" bIns="48650" lIns="48650" spcFirstLastPara="1" rIns="48650" wrap="square" tIns="48650">
              <a:noAutofit/>
            </a:bodyPr>
            <a:lstStyle/>
            <a:p>
              <a:pPr indent="0" lvl="0" marL="0" marR="0" rtl="0" algn="ctr">
                <a:lnSpc>
                  <a:spcPct val="166277"/>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552" name="Google Shape;552;p47"/>
          <p:cNvGrpSpPr/>
          <p:nvPr/>
        </p:nvGrpSpPr>
        <p:grpSpPr>
          <a:xfrm>
            <a:off x="5158025" y="2822151"/>
            <a:ext cx="3261392" cy="277192"/>
            <a:chOff x="0" y="-38100"/>
            <a:chExt cx="1701300" cy="211323"/>
          </a:xfrm>
        </p:grpSpPr>
        <p:sp>
          <p:nvSpPr>
            <p:cNvPr id="553" name="Google Shape;553;p47"/>
            <p:cNvSpPr/>
            <p:nvPr/>
          </p:nvSpPr>
          <p:spPr>
            <a:xfrm>
              <a:off x="0" y="0"/>
              <a:ext cx="1701238" cy="173223"/>
            </a:xfrm>
            <a:custGeom>
              <a:rect b="b" l="l" r="r" t="t"/>
              <a:pathLst>
                <a:path extrusionOk="0" h="173223" w="1701238">
                  <a:moveTo>
                    <a:pt x="0" y="0"/>
                  </a:moveTo>
                  <a:lnTo>
                    <a:pt x="1701238" y="0"/>
                  </a:lnTo>
                  <a:lnTo>
                    <a:pt x="1701238" y="173223"/>
                  </a:lnTo>
                  <a:lnTo>
                    <a:pt x="0" y="173223"/>
                  </a:lnTo>
                  <a:close/>
                </a:path>
              </a:pathLst>
            </a:custGeom>
            <a:solidFill>
              <a:schemeClr val="dk2"/>
            </a:solidFill>
            <a:ln>
              <a:noFill/>
            </a:ln>
          </p:spPr>
        </p:sp>
        <p:sp>
          <p:nvSpPr>
            <p:cNvPr id="554" name="Google Shape;554;p47"/>
            <p:cNvSpPr txBox="1"/>
            <p:nvPr/>
          </p:nvSpPr>
          <p:spPr>
            <a:xfrm>
              <a:off x="0" y="-38100"/>
              <a:ext cx="1701300" cy="211200"/>
            </a:xfrm>
            <a:prstGeom prst="rect">
              <a:avLst/>
            </a:prstGeom>
            <a:solidFill>
              <a:schemeClr val="dk2"/>
            </a:solidFill>
            <a:ln>
              <a:noFill/>
            </a:ln>
          </p:spPr>
          <p:txBody>
            <a:bodyPr anchorCtr="0" anchor="ctr" bIns="48650" lIns="48650" spcFirstLastPara="1" rIns="48650" wrap="square" tIns="48650">
              <a:noAutofit/>
            </a:bodyPr>
            <a:lstStyle/>
            <a:p>
              <a:pPr indent="0" lvl="0" marL="0" marR="0" rtl="0" algn="ctr">
                <a:lnSpc>
                  <a:spcPct val="166277"/>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cxnSp>
        <p:nvCxnSpPr>
          <p:cNvPr id="555" name="Google Shape;555;p47"/>
          <p:cNvCxnSpPr/>
          <p:nvPr/>
        </p:nvCxnSpPr>
        <p:spPr>
          <a:xfrm>
            <a:off x="607500" y="2545269"/>
            <a:ext cx="9950700" cy="0"/>
          </a:xfrm>
          <a:prstGeom prst="straightConnector1">
            <a:avLst/>
          </a:prstGeom>
          <a:noFill/>
          <a:ln cap="flat" cmpd="sng" w="38100">
            <a:solidFill>
              <a:schemeClr val="dk2"/>
            </a:solidFill>
            <a:prstDash val="solid"/>
            <a:round/>
            <a:headEnd len="sm" w="sm" type="none"/>
            <a:tailEnd len="sm" w="sm" type="none"/>
          </a:ln>
        </p:spPr>
      </p:cxnSp>
      <p:cxnSp>
        <p:nvCxnSpPr>
          <p:cNvPr id="556" name="Google Shape;556;p47"/>
          <p:cNvCxnSpPr/>
          <p:nvPr/>
        </p:nvCxnSpPr>
        <p:spPr>
          <a:xfrm>
            <a:off x="4611925" y="0"/>
            <a:ext cx="2100" cy="5374800"/>
          </a:xfrm>
          <a:prstGeom prst="straightConnector1">
            <a:avLst/>
          </a:prstGeom>
          <a:noFill/>
          <a:ln cap="flat" cmpd="sng" w="38100">
            <a:solidFill>
              <a:schemeClr val="dk2"/>
            </a:solidFill>
            <a:prstDash val="solid"/>
            <a:round/>
            <a:headEnd len="sm" w="sm" type="none"/>
            <a:tailEnd len="sm" w="sm" type="none"/>
          </a:ln>
        </p:spPr>
      </p:cxnSp>
      <p:sp>
        <p:nvSpPr>
          <p:cNvPr id="557" name="Google Shape;557;p47"/>
          <p:cNvSpPr txBox="1"/>
          <p:nvPr/>
        </p:nvSpPr>
        <p:spPr>
          <a:xfrm>
            <a:off x="607500" y="-14087"/>
            <a:ext cx="1582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ja" sz="3600" u="none" cap="none" strike="noStrike">
                <a:solidFill>
                  <a:schemeClr val="dk2"/>
                </a:solidFill>
                <a:latin typeface="Arial"/>
                <a:ea typeface="Arial"/>
                <a:cs typeface="Arial"/>
                <a:sym typeface="Arial"/>
              </a:rPr>
              <a:t>01</a:t>
            </a:r>
            <a:endParaRPr sz="3600">
              <a:solidFill>
                <a:schemeClr val="dk2"/>
              </a:solidFill>
            </a:endParaRPr>
          </a:p>
        </p:txBody>
      </p:sp>
      <p:sp>
        <p:nvSpPr>
          <p:cNvPr id="558" name="Google Shape;558;p47"/>
          <p:cNvSpPr txBox="1"/>
          <p:nvPr/>
        </p:nvSpPr>
        <p:spPr>
          <a:xfrm>
            <a:off x="1293150" y="200582"/>
            <a:ext cx="1725000" cy="277200"/>
          </a:xfrm>
          <a:prstGeom prst="rect">
            <a:avLst/>
          </a:prstGeom>
          <a:noFill/>
          <a:ln>
            <a:noFill/>
          </a:ln>
        </p:spPr>
        <p:txBody>
          <a:bodyPr anchorCtr="0" anchor="t" bIns="0" lIns="0" spcFirstLastPara="1" rIns="0" wrap="square" tIns="0">
            <a:spAutoFit/>
          </a:bodyPr>
          <a:lstStyle/>
          <a:p>
            <a:pPr indent="0" lvl="0" marL="0" marR="0" rtl="0" algn="l">
              <a:lnSpc>
                <a:spcPct val="117023"/>
              </a:lnSpc>
              <a:spcBef>
                <a:spcPts val="0"/>
              </a:spcBef>
              <a:spcAft>
                <a:spcPts val="0"/>
              </a:spcAft>
              <a:buNone/>
            </a:pPr>
            <a:r>
              <a:rPr b="1" lang="ja" sz="1800">
                <a:solidFill>
                  <a:srgbClr val="F3F2F3"/>
                </a:solidFill>
              </a:rPr>
              <a:t>長期休み開催</a:t>
            </a:r>
            <a:endParaRPr sz="1800"/>
          </a:p>
        </p:txBody>
      </p:sp>
      <p:sp>
        <p:nvSpPr>
          <p:cNvPr id="559" name="Google Shape;559;p47"/>
          <p:cNvSpPr txBox="1"/>
          <p:nvPr/>
        </p:nvSpPr>
        <p:spPr>
          <a:xfrm>
            <a:off x="4611923" y="3146"/>
            <a:ext cx="1582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ja" sz="3600" u="none" cap="none" strike="noStrike">
                <a:solidFill>
                  <a:schemeClr val="dk2"/>
                </a:solidFill>
                <a:latin typeface="Arial"/>
                <a:ea typeface="Arial"/>
                <a:cs typeface="Arial"/>
                <a:sym typeface="Arial"/>
              </a:rPr>
              <a:t>02</a:t>
            </a:r>
            <a:endParaRPr sz="3600">
              <a:solidFill>
                <a:schemeClr val="dk2"/>
              </a:solidFill>
            </a:endParaRPr>
          </a:p>
        </p:txBody>
      </p:sp>
      <p:sp>
        <p:nvSpPr>
          <p:cNvPr id="560" name="Google Shape;560;p47"/>
          <p:cNvSpPr txBox="1"/>
          <p:nvPr/>
        </p:nvSpPr>
        <p:spPr>
          <a:xfrm>
            <a:off x="5335650" y="200575"/>
            <a:ext cx="2777700" cy="277200"/>
          </a:xfrm>
          <a:prstGeom prst="rect">
            <a:avLst/>
          </a:prstGeom>
          <a:noFill/>
          <a:ln>
            <a:noFill/>
          </a:ln>
        </p:spPr>
        <p:txBody>
          <a:bodyPr anchorCtr="0" anchor="t" bIns="0" lIns="0" spcFirstLastPara="1" rIns="0" wrap="square" tIns="0">
            <a:spAutoFit/>
          </a:bodyPr>
          <a:lstStyle/>
          <a:p>
            <a:pPr indent="0" lvl="0" marL="0" marR="0" rtl="0" algn="l">
              <a:lnSpc>
                <a:spcPct val="117023"/>
              </a:lnSpc>
              <a:spcBef>
                <a:spcPts val="0"/>
              </a:spcBef>
              <a:spcAft>
                <a:spcPts val="0"/>
              </a:spcAft>
              <a:buNone/>
            </a:pPr>
            <a:r>
              <a:rPr b="1" lang="ja" sz="1800">
                <a:solidFill>
                  <a:srgbClr val="F3F2F3"/>
                </a:solidFill>
              </a:rPr>
              <a:t>子・親で別のスペース</a:t>
            </a:r>
            <a:endParaRPr sz="1800"/>
          </a:p>
        </p:txBody>
      </p:sp>
      <p:sp>
        <p:nvSpPr>
          <p:cNvPr id="561" name="Google Shape;561;p47"/>
          <p:cNvSpPr txBox="1"/>
          <p:nvPr/>
        </p:nvSpPr>
        <p:spPr>
          <a:xfrm>
            <a:off x="607500" y="2595908"/>
            <a:ext cx="1582800" cy="55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ja" sz="3600" u="none" cap="none" strike="noStrike">
                <a:solidFill>
                  <a:schemeClr val="dk2"/>
                </a:solidFill>
                <a:latin typeface="Arial"/>
                <a:ea typeface="Arial"/>
                <a:cs typeface="Arial"/>
                <a:sym typeface="Arial"/>
              </a:rPr>
              <a:t>03</a:t>
            </a:r>
            <a:endParaRPr sz="3600">
              <a:solidFill>
                <a:schemeClr val="dk2"/>
              </a:solidFill>
            </a:endParaRPr>
          </a:p>
        </p:txBody>
      </p:sp>
      <p:sp>
        <p:nvSpPr>
          <p:cNvPr id="562" name="Google Shape;562;p47"/>
          <p:cNvSpPr txBox="1"/>
          <p:nvPr/>
        </p:nvSpPr>
        <p:spPr>
          <a:xfrm>
            <a:off x="1293150" y="2822151"/>
            <a:ext cx="1725000" cy="277200"/>
          </a:xfrm>
          <a:prstGeom prst="rect">
            <a:avLst/>
          </a:prstGeom>
          <a:noFill/>
          <a:ln>
            <a:noFill/>
          </a:ln>
        </p:spPr>
        <p:txBody>
          <a:bodyPr anchorCtr="0" anchor="t" bIns="0" lIns="0" spcFirstLastPara="1" rIns="0" wrap="square" tIns="0">
            <a:spAutoFit/>
          </a:bodyPr>
          <a:lstStyle/>
          <a:p>
            <a:pPr indent="0" lvl="0" marL="0" marR="0" rtl="0" algn="l">
              <a:lnSpc>
                <a:spcPct val="117023"/>
              </a:lnSpc>
              <a:spcBef>
                <a:spcPts val="0"/>
              </a:spcBef>
              <a:spcAft>
                <a:spcPts val="0"/>
              </a:spcAft>
              <a:buNone/>
            </a:pPr>
            <a:r>
              <a:rPr b="1" lang="ja" sz="1800">
                <a:solidFill>
                  <a:srgbClr val="F3F2F3"/>
                </a:solidFill>
              </a:rPr>
              <a:t>独自教育の提供</a:t>
            </a:r>
            <a:endParaRPr sz="1800"/>
          </a:p>
        </p:txBody>
      </p:sp>
      <p:sp>
        <p:nvSpPr>
          <p:cNvPr id="563" name="Google Shape;563;p47"/>
          <p:cNvSpPr txBox="1"/>
          <p:nvPr/>
        </p:nvSpPr>
        <p:spPr>
          <a:xfrm>
            <a:off x="5335648" y="2822159"/>
            <a:ext cx="1725000" cy="277200"/>
          </a:xfrm>
          <a:prstGeom prst="rect">
            <a:avLst/>
          </a:prstGeom>
          <a:noFill/>
          <a:ln>
            <a:noFill/>
          </a:ln>
        </p:spPr>
        <p:txBody>
          <a:bodyPr anchorCtr="0" anchor="t" bIns="0" lIns="0" spcFirstLastPara="1" rIns="0" wrap="square" tIns="0">
            <a:spAutoFit/>
          </a:bodyPr>
          <a:lstStyle/>
          <a:p>
            <a:pPr indent="0" lvl="0" marL="0" marR="0" rtl="0" algn="l">
              <a:lnSpc>
                <a:spcPct val="117023"/>
              </a:lnSpc>
              <a:spcBef>
                <a:spcPts val="0"/>
              </a:spcBef>
              <a:spcAft>
                <a:spcPts val="0"/>
              </a:spcAft>
              <a:buNone/>
            </a:pPr>
            <a:r>
              <a:rPr b="1" lang="ja" sz="1800">
                <a:solidFill>
                  <a:srgbClr val="F3F2F3"/>
                </a:solidFill>
              </a:rPr>
              <a:t>白川体験の提供</a:t>
            </a:r>
            <a:endParaRPr sz="1800"/>
          </a:p>
        </p:txBody>
      </p:sp>
      <p:sp>
        <p:nvSpPr>
          <p:cNvPr id="564" name="Google Shape;564;p47"/>
          <p:cNvSpPr txBox="1"/>
          <p:nvPr/>
        </p:nvSpPr>
        <p:spPr>
          <a:xfrm>
            <a:off x="1208125" y="924050"/>
            <a:ext cx="3076200" cy="1389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ja" sz="1800">
                <a:solidFill>
                  <a:schemeClr val="dk2"/>
                </a:solidFill>
              </a:rPr>
              <a:t>家族で参加しやすい時期に開催</a:t>
            </a:r>
            <a:endParaRPr sz="1800">
              <a:solidFill>
                <a:schemeClr val="dk2"/>
              </a:solidFill>
            </a:endParaRPr>
          </a:p>
          <a:p>
            <a:pPr indent="-342900" lvl="0" marL="457200" rtl="0" algn="l">
              <a:spcBef>
                <a:spcPts val="0"/>
              </a:spcBef>
              <a:spcAft>
                <a:spcPts val="0"/>
              </a:spcAft>
              <a:buClr>
                <a:schemeClr val="dk2"/>
              </a:buClr>
              <a:buSzPts val="1800"/>
              <a:buChar char="●"/>
            </a:pPr>
            <a:r>
              <a:rPr lang="ja" sz="1800">
                <a:solidFill>
                  <a:schemeClr val="dk2"/>
                </a:solidFill>
              </a:rPr>
              <a:t>四季折々の体験</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565" name="Google Shape;565;p47"/>
          <p:cNvSpPr txBox="1"/>
          <p:nvPr/>
        </p:nvSpPr>
        <p:spPr>
          <a:xfrm>
            <a:off x="5250625" y="932650"/>
            <a:ext cx="3006900" cy="1389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ja" sz="1800">
                <a:solidFill>
                  <a:schemeClr val="dk2"/>
                </a:solidFill>
              </a:rPr>
              <a:t>集中して仕事が出来る環境作り</a:t>
            </a:r>
            <a:endParaRPr sz="1800">
              <a:solidFill>
                <a:schemeClr val="dk2"/>
              </a:solidFill>
            </a:endParaRPr>
          </a:p>
          <a:p>
            <a:pPr indent="-342900" lvl="0" marL="457200" rtl="0" algn="l">
              <a:spcBef>
                <a:spcPts val="0"/>
              </a:spcBef>
              <a:spcAft>
                <a:spcPts val="0"/>
              </a:spcAft>
              <a:buClr>
                <a:schemeClr val="dk2"/>
              </a:buClr>
              <a:buSzPts val="1800"/>
              <a:buChar char="●"/>
            </a:pPr>
            <a:r>
              <a:rPr lang="ja" sz="1800">
                <a:solidFill>
                  <a:schemeClr val="dk2"/>
                </a:solidFill>
              </a:rPr>
              <a:t>学童・保育園との連携</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566" name="Google Shape;566;p47"/>
          <p:cNvSpPr txBox="1"/>
          <p:nvPr/>
        </p:nvSpPr>
        <p:spPr>
          <a:xfrm>
            <a:off x="5250625" y="3554225"/>
            <a:ext cx="3485100" cy="1389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ja" sz="1800">
                <a:solidFill>
                  <a:schemeClr val="dk2"/>
                </a:solidFill>
              </a:rPr>
              <a:t>唯一無二のアクティビティ</a:t>
            </a:r>
            <a:endParaRPr sz="1800">
              <a:solidFill>
                <a:schemeClr val="dk2"/>
              </a:solidFill>
            </a:endParaRPr>
          </a:p>
          <a:p>
            <a:pPr indent="-342900" lvl="0" marL="457200" rtl="0" algn="l">
              <a:spcBef>
                <a:spcPts val="0"/>
              </a:spcBef>
              <a:spcAft>
                <a:spcPts val="0"/>
              </a:spcAft>
              <a:buClr>
                <a:schemeClr val="dk2"/>
              </a:buClr>
              <a:buSzPts val="1800"/>
              <a:buChar char="●"/>
            </a:pPr>
            <a:r>
              <a:rPr lang="ja" sz="1800">
                <a:solidFill>
                  <a:schemeClr val="dk2"/>
                </a:solidFill>
              </a:rPr>
              <a:t>町民との交流</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567" name="Google Shape;567;p47"/>
          <p:cNvSpPr txBox="1"/>
          <p:nvPr/>
        </p:nvSpPr>
        <p:spPr>
          <a:xfrm>
            <a:off x="1208125" y="3607850"/>
            <a:ext cx="3076200" cy="1389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ja" sz="1800">
                <a:solidFill>
                  <a:schemeClr val="dk2"/>
                </a:solidFill>
              </a:rPr>
              <a:t>白川町にまつわる自然や文化の学習</a:t>
            </a:r>
            <a:endParaRPr sz="1800">
              <a:solidFill>
                <a:schemeClr val="dk2"/>
              </a:solidFill>
            </a:endParaRPr>
          </a:p>
          <a:p>
            <a:pPr indent="-342900" lvl="0" marL="457200" rtl="0" algn="l">
              <a:spcBef>
                <a:spcPts val="0"/>
              </a:spcBef>
              <a:spcAft>
                <a:spcPts val="0"/>
              </a:spcAft>
              <a:buClr>
                <a:schemeClr val="dk2"/>
              </a:buClr>
              <a:buSzPts val="1800"/>
              <a:buChar char="●"/>
            </a:pPr>
            <a:r>
              <a:rPr lang="ja" sz="1800">
                <a:solidFill>
                  <a:schemeClr val="dk2"/>
                </a:solidFill>
              </a:rPr>
              <a:t>実地体験</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568" name="Google Shape;568;p47"/>
          <p:cNvSpPr txBox="1"/>
          <p:nvPr/>
        </p:nvSpPr>
        <p:spPr>
          <a:xfrm>
            <a:off x="4640850" y="2595908"/>
            <a:ext cx="1582800" cy="554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ja" sz="3600" u="none" cap="none" strike="noStrike">
                <a:solidFill>
                  <a:schemeClr val="dk2"/>
                </a:solidFill>
                <a:latin typeface="Arial"/>
                <a:ea typeface="Arial"/>
                <a:cs typeface="Arial"/>
                <a:sym typeface="Arial"/>
              </a:rPr>
              <a:t>0</a:t>
            </a:r>
            <a:r>
              <a:rPr b="1" lang="ja" sz="3600">
                <a:solidFill>
                  <a:schemeClr val="dk2"/>
                </a:solidFill>
              </a:rPr>
              <a:t>4</a:t>
            </a:r>
            <a:endParaRPr sz="3600">
              <a:solidFill>
                <a:schemeClr val="dk2"/>
              </a:solidFill>
            </a:endParaRPr>
          </a:p>
        </p:txBody>
      </p:sp>
      <p:pic>
        <p:nvPicPr>
          <p:cNvPr id="569" name="Google Shape;569;p47"/>
          <p:cNvPicPr preferRelativeResize="0"/>
          <p:nvPr/>
        </p:nvPicPr>
        <p:blipFill>
          <a:blip r:embed="rId3">
            <a:alphaModFix/>
          </a:blip>
          <a:stretch>
            <a:fillRect/>
          </a:stretch>
        </p:blipFill>
        <p:spPr>
          <a:xfrm>
            <a:off x="3546975" y="4109230"/>
            <a:ext cx="829949" cy="834595"/>
          </a:xfrm>
          <a:prstGeom prst="rect">
            <a:avLst/>
          </a:prstGeom>
          <a:noFill/>
          <a:ln>
            <a:noFill/>
          </a:ln>
        </p:spPr>
      </p:pic>
      <p:pic>
        <p:nvPicPr>
          <p:cNvPr id="570" name="Google Shape;570;p47"/>
          <p:cNvPicPr preferRelativeResize="0"/>
          <p:nvPr/>
        </p:nvPicPr>
        <p:blipFill>
          <a:blip r:embed="rId4">
            <a:alphaModFix/>
          </a:blip>
          <a:stretch>
            <a:fillRect/>
          </a:stretch>
        </p:blipFill>
        <p:spPr>
          <a:xfrm>
            <a:off x="3546975" y="1598705"/>
            <a:ext cx="829949" cy="834595"/>
          </a:xfrm>
          <a:prstGeom prst="rect">
            <a:avLst/>
          </a:prstGeom>
          <a:noFill/>
          <a:ln>
            <a:noFill/>
          </a:ln>
        </p:spPr>
      </p:pic>
      <p:pic>
        <p:nvPicPr>
          <p:cNvPr id="571" name="Google Shape;571;p47"/>
          <p:cNvPicPr preferRelativeResize="0"/>
          <p:nvPr/>
        </p:nvPicPr>
        <p:blipFill>
          <a:blip r:embed="rId5">
            <a:alphaModFix/>
          </a:blip>
          <a:stretch>
            <a:fillRect/>
          </a:stretch>
        </p:blipFill>
        <p:spPr>
          <a:xfrm>
            <a:off x="8257525" y="4109230"/>
            <a:ext cx="829949" cy="834595"/>
          </a:xfrm>
          <a:prstGeom prst="rect">
            <a:avLst/>
          </a:prstGeom>
          <a:noFill/>
          <a:ln>
            <a:noFill/>
          </a:ln>
        </p:spPr>
      </p:pic>
      <p:pic>
        <p:nvPicPr>
          <p:cNvPr id="572" name="Google Shape;572;p47"/>
          <p:cNvPicPr preferRelativeResize="0"/>
          <p:nvPr/>
        </p:nvPicPr>
        <p:blipFill>
          <a:blip r:embed="rId6">
            <a:alphaModFix/>
          </a:blip>
          <a:stretch>
            <a:fillRect/>
          </a:stretch>
        </p:blipFill>
        <p:spPr>
          <a:xfrm>
            <a:off x="8257525" y="1598705"/>
            <a:ext cx="829949" cy="8345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8"/>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8" name="Google Shape;578;p48"/>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①長期休みでの開催</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pic>
        <p:nvPicPr>
          <p:cNvPr id="579" name="Google Shape;579;p48"/>
          <p:cNvPicPr preferRelativeResize="0"/>
          <p:nvPr/>
        </p:nvPicPr>
        <p:blipFill>
          <a:blip r:embed="rId3">
            <a:alphaModFix/>
          </a:blip>
          <a:stretch>
            <a:fillRect/>
          </a:stretch>
        </p:blipFill>
        <p:spPr>
          <a:xfrm>
            <a:off x="1075350" y="-704028"/>
            <a:ext cx="7694825" cy="6155848"/>
          </a:xfrm>
          <a:prstGeom prst="rect">
            <a:avLst/>
          </a:prstGeom>
          <a:noFill/>
          <a:ln>
            <a:noFill/>
          </a:ln>
        </p:spPr>
      </p:pic>
      <p:sp>
        <p:nvSpPr>
          <p:cNvPr id="580" name="Google Shape;580;p48"/>
          <p:cNvSpPr txBox="1"/>
          <p:nvPr/>
        </p:nvSpPr>
        <p:spPr>
          <a:xfrm>
            <a:off x="3628850" y="1942950"/>
            <a:ext cx="25878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ja" sz="2200">
                <a:solidFill>
                  <a:schemeClr val="dk2"/>
                </a:solidFill>
              </a:rPr>
              <a:t>四季折々の</a:t>
            </a:r>
            <a:endParaRPr b="1" sz="2200">
              <a:solidFill>
                <a:schemeClr val="dk2"/>
              </a:solidFill>
            </a:endParaRPr>
          </a:p>
          <a:p>
            <a:pPr indent="0" lvl="0" marL="0" rtl="0" algn="ctr">
              <a:spcBef>
                <a:spcPts val="0"/>
              </a:spcBef>
              <a:spcAft>
                <a:spcPts val="0"/>
              </a:spcAft>
              <a:buNone/>
            </a:pPr>
            <a:r>
              <a:rPr b="1" lang="ja" sz="2200">
                <a:solidFill>
                  <a:schemeClr val="dk2"/>
                </a:solidFill>
              </a:rPr>
              <a:t>白川町体験</a:t>
            </a:r>
            <a:endParaRPr b="1" sz="22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9"/>
          <p:cNvSpPr/>
          <p:nvPr/>
        </p:nvSpPr>
        <p:spPr>
          <a:xfrm>
            <a:off x="884400" y="1565200"/>
            <a:ext cx="3720900" cy="3324600"/>
          </a:xfrm>
          <a:prstGeom prst="rect">
            <a:avLst/>
          </a:prstGeom>
          <a:solidFill>
            <a:srgbClr val="FFF2CC"/>
          </a:solidFill>
          <a:ln cap="flat" cmpd="sng" w="19050">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highlight>
                <a:schemeClr val="accent3"/>
              </a:highlight>
              <a:latin typeface="Calibri"/>
              <a:ea typeface="Calibri"/>
              <a:cs typeface="Calibri"/>
              <a:sym typeface="Calibri"/>
            </a:endParaRPr>
          </a:p>
        </p:txBody>
      </p:sp>
      <p:sp>
        <p:nvSpPr>
          <p:cNvPr id="586" name="Google Shape;586;p49"/>
          <p:cNvSpPr txBox="1"/>
          <p:nvPr/>
        </p:nvSpPr>
        <p:spPr>
          <a:xfrm>
            <a:off x="884412" y="683349"/>
            <a:ext cx="7375200" cy="6618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800"/>
              <a:buFont typeface="Arial"/>
              <a:buNone/>
            </a:pPr>
            <a:r>
              <a:rPr b="1" lang="ja" sz="2000">
                <a:solidFill>
                  <a:schemeClr val="dk2"/>
                </a:solidFill>
              </a:rPr>
              <a:t>大人は</a:t>
            </a:r>
            <a:r>
              <a:rPr b="1" lang="ja" sz="2000">
                <a:solidFill>
                  <a:srgbClr val="CC0000"/>
                </a:solidFill>
              </a:rPr>
              <a:t>ワーキングスペース</a:t>
            </a:r>
            <a:r>
              <a:rPr b="1" lang="ja" sz="2000">
                <a:solidFill>
                  <a:schemeClr val="dk2"/>
                </a:solidFill>
              </a:rPr>
              <a:t>で仕事に集中</a:t>
            </a:r>
            <a:endParaRPr b="1" sz="20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1" lang="ja" sz="2000">
                <a:solidFill>
                  <a:schemeClr val="dk2"/>
                </a:solidFill>
              </a:rPr>
              <a:t>子供は</a:t>
            </a:r>
            <a:r>
              <a:rPr b="1" lang="ja" sz="2000">
                <a:solidFill>
                  <a:schemeClr val="accent6"/>
                </a:solidFill>
              </a:rPr>
              <a:t>学童</a:t>
            </a:r>
            <a:r>
              <a:rPr b="1" lang="ja" sz="2000">
                <a:solidFill>
                  <a:schemeClr val="dk2"/>
                </a:solidFill>
              </a:rPr>
              <a:t>や</a:t>
            </a:r>
            <a:r>
              <a:rPr b="1" lang="ja" sz="2000">
                <a:solidFill>
                  <a:srgbClr val="FF9900"/>
                </a:solidFill>
              </a:rPr>
              <a:t>一時預かり・キッズスペース</a:t>
            </a:r>
            <a:r>
              <a:rPr b="1" lang="ja" sz="2000">
                <a:solidFill>
                  <a:schemeClr val="dk2"/>
                </a:solidFill>
              </a:rPr>
              <a:t>等を活用</a:t>
            </a:r>
            <a:endParaRPr b="1" i="0" sz="2000" u="none" cap="none" strike="noStrike">
              <a:solidFill>
                <a:schemeClr val="dk2"/>
              </a:solidFill>
            </a:endParaRPr>
          </a:p>
        </p:txBody>
      </p:sp>
      <p:sp>
        <p:nvSpPr>
          <p:cNvPr id="587" name="Google Shape;587;p49"/>
          <p:cNvSpPr/>
          <p:nvPr/>
        </p:nvSpPr>
        <p:spPr>
          <a:xfrm>
            <a:off x="4803125" y="1565200"/>
            <a:ext cx="3972000" cy="3324600"/>
          </a:xfrm>
          <a:prstGeom prst="rect">
            <a:avLst/>
          </a:prstGeom>
          <a:solidFill>
            <a:srgbClr val="D9EAD3"/>
          </a:solidFill>
          <a:ln cap="flat" cmpd="sng" w="19050">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highlight>
                <a:schemeClr val="accent3"/>
              </a:highlight>
              <a:latin typeface="Calibri"/>
              <a:ea typeface="Calibri"/>
              <a:cs typeface="Calibri"/>
              <a:sym typeface="Calibri"/>
            </a:endParaRPr>
          </a:p>
        </p:txBody>
      </p:sp>
      <p:sp>
        <p:nvSpPr>
          <p:cNvPr id="588" name="Google Shape;588;p49"/>
          <p:cNvSpPr txBox="1"/>
          <p:nvPr/>
        </p:nvSpPr>
        <p:spPr>
          <a:xfrm>
            <a:off x="1131825" y="1811038"/>
            <a:ext cx="1013700" cy="6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3000">
                <a:solidFill>
                  <a:schemeClr val="dk1"/>
                </a:solidFill>
                <a:latin typeface="Calibri"/>
                <a:ea typeface="Calibri"/>
                <a:cs typeface="Calibri"/>
                <a:sym typeface="Calibri"/>
              </a:rPr>
              <a:t>大人</a:t>
            </a:r>
            <a:endParaRPr b="1" sz="3000">
              <a:solidFill>
                <a:schemeClr val="dk1"/>
              </a:solidFill>
              <a:latin typeface="Calibri"/>
              <a:ea typeface="Calibri"/>
              <a:cs typeface="Calibri"/>
              <a:sym typeface="Calibri"/>
            </a:endParaRPr>
          </a:p>
        </p:txBody>
      </p:sp>
      <p:sp>
        <p:nvSpPr>
          <p:cNvPr id="589" name="Google Shape;589;p49"/>
          <p:cNvSpPr txBox="1"/>
          <p:nvPr/>
        </p:nvSpPr>
        <p:spPr>
          <a:xfrm>
            <a:off x="7348625" y="4245500"/>
            <a:ext cx="1290300" cy="6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500">
                <a:solidFill>
                  <a:schemeClr val="dk1"/>
                </a:solidFill>
                <a:latin typeface="Calibri"/>
                <a:ea typeface="Calibri"/>
                <a:cs typeface="Calibri"/>
                <a:sym typeface="Calibri"/>
              </a:rPr>
              <a:t>こども</a:t>
            </a:r>
            <a:endParaRPr b="1" sz="2500">
              <a:solidFill>
                <a:schemeClr val="dk1"/>
              </a:solidFill>
              <a:latin typeface="Calibri"/>
              <a:ea typeface="Calibri"/>
              <a:cs typeface="Calibri"/>
              <a:sym typeface="Calibri"/>
            </a:endParaRPr>
          </a:p>
        </p:txBody>
      </p:sp>
      <p:sp>
        <p:nvSpPr>
          <p:cNvPr id="590" name="Google Shape;590;p49"/>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1" name="Google Shape;591;p49"/>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②ワI</a:t>
            </a:r>
            <a:endParaRPr b="1" sz="1900">
              <a:solidFill>
                <a:schemeClr val="lt1"/>
              </a:solidFill>
            </a:endParaRPr>
          </a:p>
          <a:p>
            <a:pPr indent="0" lvl="0" marL="0" rtl="0" algn="ctr">
              <a:spcBef>
                <a:spcPts val="0"/>
              </a:spcBef>
              <a:spcAft>
                <a:spcPts val="0"/>
              </a:spcAft>
              <a:buNone/>
            </a:pPr>
            <a:r>
              <a:rPr b="1" lang="ja" sz="1900">
                <a:solidFill>
                  <a:schemeClr val="lt1"/>
                </a:solidFill>
              </a:rPr>
              <a:t>キングスペIス</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pic>
        <p:nvPicPr>
          <p:cNvPr id="592" name="Google Shape;592;p49"/>
          <p:cNvPicPr preferRelativeResize="0"/>
          <p:nvPr/>
        </p:nvPicPr>
        <p:blipFill>
          <a:blip r:embed="rId3">
            <a:alphaModFix/>
          </a:blip>
          <a:stretch>
            <a:fillRect/>
          </a:stretch>
        </p:blipFill>
        <p:spPr>
          <a:xfrm>
            <a:off x="1507701" y="2534750"/>
            <a:ext cx="2324576" cy="1710750"/>
          </a:xfrm>
          <a:prstGeom prst="rect">
            <a:avLst/>
          </a:prstGeom>
          <a:noFill/>
          <a:ln>
            <a:noFill/>
          </a:ln>
        </p:spPr>
      </p:pic>
      <p:sp>
        <p:nvSpPr>
          <p:cNvPr id="593" name="Google Shape;593;p49"/>
          <p:cNvSpPr/>
          <p:nvPr/>
        </p:nvSpPr>
        <p:spPr>
          <a:xfrm>
            <a:off x="3853325" y="2469850"/>
            <a:ext cx="1904400" cy="1515300"/>
          </a:xfrm>
          <a:prstGeom prst="ellipse">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94" name="Google Shape;594;p49"/>
          <p:cNvPicPr preferRelativeResize="0"/>
          <p:nvPr/>
        </p:nvPicPr>
        <p:blipFill>
          <a:blip r:embed="rId4">
            <a:alphaModFix/>
          </a:blip>
          <a:stretch>
            <a:fillRect/>
          </a:stretch>
        </p:blipFill>
        <p:spPr>
          <a:xfrm>
            <a:off x="5654000" y="2082300"/>
            <a:ext cx="2324575" cy="2210149"/>
          </a:xfrm>
          <a:prstGeom prst="rect">
            <a:avLst/>
          </a:prstGeom>
          <a:noFill/>
          <a:ln>
            <a:noFill/>
          </a:ln>
        </p:spPr>
      </p:pic>
      <p:sp>
        <p:nvSpPr>
          <p:cNvPr id="595" name="Google Shape;595;p49"/>
          <p:cNvSpPr txBox="1"/>
          <p:nvPr/>
        </p:nvSpPr>
        <p:spPr>
          <a:xfrm>
            <a:off x="3787925" y="2761250"/>
            <a:ext cx="2035200" cy="7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800">
                <a:solidFill>
                  <a:schemeClr val="dk1"/>
                </a:solidFill>
                <a:latin typeface="Calibri"/>
                <a:ea typeface="Calibri"/>
                <a:cs typeface="Calibri"/>
                <a:sym typeface="Calibri"/>
              </a:rPr>
              <a:t>親子の</a:t>
            </a:r>
            <a:endParaRPr b="1" sz="1800">
              <a:solidFill>
                <a:schemeClr val="dk1"/>
              </a:solidFill>
              <a:latin typeface="Calibri"/>
              <a:ea typeface="Calibri"/>
              <a:cs typeface="Calibri"/>
              <a:sym typeface="Calibri"/>
            </a:endParaRPr>
          </a:p>
          <a:p>
            <a:pPr indent="0" lvl="0" marL="0" rtl="0" algn="ctr">
              <a:spcBef>
                <a:spcPts val="0"/>
              </a:spcBef>
              <a:spcAft>
                <a:spcPts val="0"/>
              </a:spcAft>
              <a:buNone/>
            </a:pPr>
            <a:r>
              <a:rPr b="1" lang="ja" sz="1800">
                <a:solidFill>
                  <a:schemeClr val="dk1"/>
                </a:solidFill>
                <a:latin typeface="Calibri"/>
                <a:ea typeface="Calibri"/>
                <a:cs typeface="Calibri"/>
                <a:sym typeface="Calibri"/>
              </a:rPr>
              <a:t>滞在スペース</a:t>
            </a:r>
            <a:endParaRPr b="1" sz="1800">
              <a:solidFill>
                <a:schemeClr val="dk1"/>
              </a:solidFill>
              <a:latin typeface="Calibri"/>
              <a:ea typeface="Calibri"/>
              <a:cs typeface="Calibri"/>
              <a:sym typeface="Calibri"/>
            </a:endParaRPr>
          </a:p>
          <a:p>
            <a:pPr indent="0" lvl="0" marL="0" rtl="0" algn="ctr">
              <a:spcBef>
                <a:spcPts val="0"/>
              </a:spcBef>
              <a:spcAft>
                <a:spcPts val="0"/>
              </a:spcAft>
              <a:buNone/>
            </a:pPr>
            <a:r>
              <a:rPr b="1" lang="ja" sz="1800">
                <a:solidFill>
                  <a:schemeClr val="dk1"/>
                </a:solidFill>
                <a:latin typeface="Calibri"/>
                <a:ea typeface="Calibri"/>
                <a:cs typeface="Calibri"/>
                <a:sym typeface="Calibri"/>
              </a:rPr>
              <a:t>を</a:t>
            </a:r>
            <a:r>
              <a:rPr b="1" lang="ja" sz="1800">
                <a:solidFill>
                  <a:srgbClr val="674EA7"/>
                </a:solidFill>
                <a:latin typeface="Calibri"/>
                <a:ea typeface="Calibri"/>
                <a:cs typeface="Calibri"/>
                <a:sym typeface="Calibri"/>
              </a:rPr>
              <a:t>分離</a:t>
            </a:r>
            <a:endParaRPr b="1" sz="1800">
              <a:solidFill>
                <a:srgbClr val="674EA7"/>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0"/>
          <p:cNvSpPr txBox="1"/>
          <p:nvPr/>
        </p:nvSpPr>
        <p:spPr>
          <a:xfrm>
            <a:off x="1018000" y="1169850"/>
            <a:ext cx="6159300" cy="3426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601" name="Google Shape;601;p50"/>
          <p:cNvSpPr/>
          <p:nvPr/>
        </p:nvSpPr>
        <p:spPr>
          <a:xfrm>
            <a:off x="0" y="-1130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2" name="Google Shape;602;p50"/>
          <p:cNvSpPr txBox="1"/>
          <p:nvPr/>
        </p:nvSpPr>
        <p:spPr>
          <a:xfrm>
            <a:off x="601800" y="4289550"/>
            <a:ext cx="7940400" cy="41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ja" sz="2400">
                <a:solidFill>
                  <a:schemeClr val="dk2"/>
                </a:solidFill>
              </a:rPr>
              <a:t>その他、農泊施設などの活用</a:t>
            </a:r>
            <a:endParaRPr sz="2400">
              <a:solidFill>
                <a:schemeClr val="dk2"/>
              </a:solidFill>
            </a:endParaRPr>
          </a:p>
        </p:txBody>
      </p:sp>
      <p:pic>
        <p:nvPicPr>
          <p:cNvPr id="603" name="Google Shape;603;p50"/>
          <p:cNvPicPr preferRelativeResize="0"/>
          <p:nvPr/>
        </p:nvPicPr>
        <p:blipFill>
          <a:blip r:embed="rId3">
            <a:alphaModFix/>
          </a:blip>
          <a:stretch>
            <a:fillRect/>
          </a:stretch>
        </p:blipFill>
        <p:spPr>
          <a:xfrm>
            <a:off x="997313" y="1105200"/>
            <a:ext cx="1590275" cy="2120376"/>
          </a:xfrm>
          <a:prstGeom prst="rect">
            <a:avLst/>
          </a:prstGeom>
          <a:noFill/>
          <a:ln>
            <a:noFill/>
          </a:ln>
        </p:spPr>
      </p:pic>
      <p:pic>
        <p:nvPicPr>
          <p:cNvPr id="604" name="Google Shape;604;p50"/>
          <p:cNvPicPr preferRelativeResize="0"/>
          <p:nvPr/>
        </p:nvPicPr>
        <p:blipFill>
          <a:blip r:embed="rId4">
            <a:alphaModFix/>
          </a:blip>
          <a:stretch>
            <a:fillRect/>
          </a:stretch>
        </p:blipFill>
        <p:spPr>
          <a:xfrm>
            <a:off x="2892850" y="1512450"/>
            <a:ext cx="1799382" cy="2399176"/>
          </a:xfrm>
          <a:prstGeom prst="rect">
            <a:avLst/>
          </a:prstGeom>
          <a:noFill/>
          <a:ln>
            <a:noFill/>
          </a:ln>
        </p:spPr>
      </p:pic>
      <p:sp>
        <p:nvSpPr>
          <p:cNvPr id="605" name="Google Shape;605;p50"/>
          <p:cNvSpPr txBox="1"/>
          <p:nvPr/>
        </p:nvSpPr>
        <p:spPr>
          <a:xfrm>
            <a:off x="884412" y="368175"/>
            <a:ext cx="7375200" cy="4155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800"/>
              <a:buFont typeface="Arial"/>
              <a:buNone/>
            </a:pPr>
            <a:r>
              <a:rPr b="1" lang="ja" sz="2400">
                <a:solidFill>
                  <a:schemeClr val="dk2"/>
                </a:solidFill>
              </a:rPr>
              <a:t>白川町の宿泊施設兼ワーキングスペース</a:t>
            </a:r>
            <a:endParaRPr b="1" i="0" sz="2400" u="none" cap="none" strike="noStrike">
              <a:solidFill>
                <a:schemeClr val="dk2"/>
              </a:solidFill>
            </a:endParaRPr>
          </a:p>
        </p:txBody>
      </p:sp>
      <p:pic>
        <p:nvPicPr>
          <p:cNvPr id="606" name="Google Shape;606;p50"/>
          <p:cNvPicPr preferRelativeResize="0"/>
          <p:nvPr/>
        </p:nvPicPr>
        <p:blipFill>
          <a:blip r:embed="rId5">
            <a:alphaModFix/>
          </a:blip>
          <a:stretch>
            <a:fillRect/>
          </a:stretch>
        </p:blipFill>
        <p:spPr>
          <a:xfrm>
            <a:off x="6977563" y="1512450"/>
            <a:ext cx="1799382" cy="2399176"/>
          </a:xfrm>
          <a:prstGeom prst="rect">
            <a:avLst/>
          </a:prstGeom>
          <a:noFill/>
          <a:ln>
            <a:noFill/>
          </a:ln>
        </p:spPr>
      </p:pic>
      <p:pic>
        <p:nvPicPr>
          <p:cNvPr id="607" name="Google Shape;607;p50"/>
          <p:cNvPicPr preferRelativeResize="0"/>
          <p:nvPr/>
        </p:nvPicPr>
        <p:blipFill>
          <a:blip r:embed="rId6">
            <a:alphaModFix/>
          </a:blip>
          <a:stretch>
            <a:fillRect/>
          </a:stretch>
        </p:blipFill>
        <p:spPr>
          <a:xfrm>
            <a:off x="4935200" y="1034575"/>
            <a:ext cx="1799401" cy="2261627"/>
          </a:xfrm>
          <a:prstGeom prst="rect">
            <a:avLst/>
          </a:prstGeom>
          <a:noFill/>
          <a:ln>
            <a:noFill/>
          </a:ln>
        </p:spPr>
      </p:pic>
      <p:pic>
        <p:nvPicPr>
          <p:cNvPr id="608" name="Google Shape;608;p50"/>
          <p:cNvPicPr preferRelativeResize="0"/>
          <p:nvPr/>
        </p:nvPicPr>
        <p:blipFill>
          <a:blip r:embed="rId7">
            <a:alphaModFix/>
          </a:blip>
          <a:stretch>
            <a:fillRect/>
          </a:stretch>
        </p:blipFill>
        <p:spPr>
          <a:xfrm>
            <a:off x="7143675" y="181075"/>
            <a:ext cx="1710250" cy="1211424"/>
          </a:xfrm>
          <a:prstGeom prst="rect">
            <a:avLst/>
          </a:prstGeom>
          <a:noFill/>
          <a:ln>
            <a:noFill/>
          </a:ln>
        </p:spPr>
      </p:pic>
      <p:sp>
        <p:nvSpPr>
          <p:cNvPr id="609" name="Google Shape;609;p50"/>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②ワI</a:t>
            </a:r>
            <a:endParaRPr b="1" sz="1900">
              <a:solidFill>
                <a:schemeClr val="lt1"/>
              </a:solidFill>
            </a:endParaRPr>
          </a:p>
          <a:p>
            <a:pPr indent="0" lvl="0" marL="0" rtl="0" algn="ctr">
              <a:spcBef>
                <a:spcPts val="0"/>
              </a:spcBef>
              <a:spcAft>
                <a:spcPts val="0"/>
              </a:spcAft>
              <a:buNone/>
            </a:pPr>
            <a:r>
              <a:rPr b="1" lang="ja" sz="1900">
                <a:solidFill>
                  <a:schemeClr val="lt1"/>
                </a:solidFill>
              </a:rPr>
              <a:t>キングスペIス</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1"/>
          <p:cNvSpPr txBox="1"/>
          <p:nvPr/>
        </p:nvSpPr>
        <p:spPr>
          <a:xfrm>
            <a:off x="884400" y="271175"/>
            <a:ext cx="7375200" cy="26322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800"/>
              <a:buFont typeface="Arial"/>
              <a:buNone/>
            </a:pPr>
            <a:r>
              <a:rPr b="1" lang="ja" sz="2200">
                <a:solidFill>
                  <a:schemeClr val="dk2"/>
                </a:solidFill>
              </a:rPr>
              <a:t>預かり保育について</a:t>
            </a:r>
            <a:endParaRPr b="1" sz="22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b="1" sz="20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1" lang="ja" sz="2000">
                <a:solidFill>
                  <a:schemeClr val="dk2"/>
                </a:solidFill>
              </a:rPr>
              <a:t>光の子保育園では、</a:t>
            </a:r>
            <a:r>
              <a:rPr b="1" lang="ja" sz="2000">
                <a:solidFill>
                  <a:schemeClr val="dk2"/>
                </a:solidFill>
              </a:rPr>
              <a:t>時間単位、日単位で</a:t>
            </a:r>
            <a:endParaRPr b="1" sz="20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1" lang="ja" sz="2000">
                <a:solidFill>
                  <a:schemeClr val="dk2"/>
                </a:solidFill>
              </a:rPr>
              <a:t>0～小学生の子どもの預かりが可能</a:t>
            </a:r>
            <a:endParaRPr b="1" sz="20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1" lang="ja" sz="2300">
                <a:solidFill>
                  <a:schemeClr val="accent2"/>
                </a:solidFill>
              </a:rPr>
              <a:t>→安心して</a:t>
            </a:r>
            <a:r>
              <a:rPr b="1" lang="ja" sz="2300">
                <a:solidFill>
                  <a:schemeClr val="accent2"/>
                </a:solidFill>
              </a:rPr>
              <a:t>子どもを</a:t>
            </a:r>
            <a:r>
              <a:rPr b="1" lang="ja" sz="2300">
                <a:solidFill>
                  <a:schemeClr val="accent2"/>
                </a:solidFill>
              </a:rPr>
              <a:t>預けられる</a:t>
            </a:r>
            <a:endParaRPr b="1" sz="2300">
              <a:solidFill>
                <a:schemeClr val="accent2"/>
              </a:solidFill>
            </a:endParaRPr>
          </a:p>
          <a:p>
            <a:pPr indent="0" lvl="0" marL="0" marR="0" rtl="0" algn="l">
              <a:lnSpc>
                <a:spcPct val="100000"/>
              </a:lnSpc>
              <a:spcBef>
                <a:spcPts val="0"/>
              </a:spcBef>
              <a:spcAft>
                <a:spcPts val="0"/>
              </a:spcAft>
              <a:buClr>
                <a:srgbClr val="000000"/>
              </a:buClr>
              <a:buSzPts val="1800"/>
              <a:buFont typeface="Arial"/>
              <a:buNone/>
            </a:pPr>
            <a:r>
              <a:rPr b="1" lang="ja" sz="2300">
                <a:solidFill>
                  <a:schemeClr val="accent2"/>
                </a:solidFill>
              </a:rPr>
              <a:t>　白川町の子どもたちとの交流も可能！</a:t>
            </a:r>
            <a:endParaRPr b="1" sz="2300">
              <a:solidFill>
                <a:schemeClr val="accent2"/>
              </a:solidFill>
            </a:endParaRPr>
          </a:p>
          <a:p>
            <a:pPr indent="0" lvl="0" marL="0" marR="0" rtl="0" algn="l">
              <a:lnSpc>
                <a:spcPct val="100000"/>
              </a:lnSpc>
              <a:spcBef>
                <a:spcPts val="0"/>
              </a:spcBef>
              <a:spcAft>
                <a:spcPts val="0"/>
              </a:spcAft>
              <a:buClr>
                <a:srgbClr val="000000"/>
              </a:buClr>
              <a:buSzPts val="1800"/>
              <a:buFont typeface="Arial"/>
              <a:buNone/>
            </a:pPr>
            <a:r>
              <a:t/>
            </a:r>
            <a:endParaRPr b="1" sz="20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b="1" sz="2000">
              <a:solidFill>
                <a:schemeClr val="dk2"/>
              </a:solidFill>
            </a:endParaRPr>
          </a:p>
        </p:txBody>
      </p:sp>
      <p:sp>
        <p:nvSpPr>
          <p:cNvPr id="615" name="Google Shape;615;p51"/>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16" name="Google Shape;616;p51"/>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②ワI</a:t>
            </a:r>
            <a:endParaRPr b="1" sz="1900">
              <a:solidFill>
                <a:schemeClr val="lt1"/>
              </a:solidFill>
            </a:endParaRPr>
          </a:p>
          <a:p>
            <a:pPr indent="0" lvl="0" marL="0" rtl="0" algn="ctr">
              <a:spcBef>
                <a:spcPts val="0"/>
              </a:spcBef>
              <a:spcAft>
                <a:spcPts val="0"/>
              </a:spcAft>
              <a:buNone/>
            </a:pPr>
            <a:r>
              <a:rPr b="1" lang="ja" sz="1900">
                <a:solidFill>
                  <a:schemeClr val="lt1"/>
                </a:solidFill>
              </a:rPr>
              <a:t>キングスペIス</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pic>
        <p:nvPicPr>
          <p:cNvPr id="617" name="Google Shape;617;p51"/>
          <p:cNvPicPr preferRelativeResize="0"/>
          <p:nvPr/>
        </p:nvPicPr>
        <p:blipFill>
          <a:blip r:embed="rId3">
            <a:alphaModFix/>
          </a:blip>
          <a:stretch>
            <a:fillRect/>
          </a:stretch>
        </p:blipFill>
        <p:spPr>
          <a:xfrm>
            <a:off x="1215688" y="2394475"/>
            <a:ext cx="3182551" cy="2386902"/>
          </a:xfrm>
          <a:prstGeom prst="rect">
            <a:avLst/>
          </a:prstGeom>
          <a:noFill/>
          <a:ln>
            <a:noFill/>
          </a:ln>
        </p:spPr>
      </p:pic>
      <p:pic>
        <p:nvPicPr>
          <p:cNvPr id="618" name="Google Shape;618;p51"/>
          <p:cNvPicPr preferRelativeResize="0"/>
          <p:nvPr/>
        </p:nvPicPr>
        <p:blipFill>
          <a:blip r:embed="rId4">
            <a:alphaModFix/>
          </a:blip>
          <a:stretch>
            <a:fillRect/>
          </a:stretch>
        </p:blipFill>
        <p:spPr>
          <a:xfrm>
            <a:off x="5077075" y="2339750"/>
            <a:ext cx="3182515" cy="2386902"/>
          </a:xfrm>
          <a:prstGeom prst="rect">
            <a:avLst/>
          </a:prstGeom>
          <a:noFill/>
          <a:ln>
            <a:noFill/>
          </a:ln>
        </p:spPr>
      </p:pic>
      <p:pic>
        <p:nvPicPr>
          <p:cNvPr id="619" name="Google Shape;619;p51"/>
          <p:cNvPicPr preferRelativeResize="0"/>
          <p:nvPr/>
        </p:nvPicPr>
        <p:blipFill>
          <a:blip r:embed="rId5">
            <a:alphaModFix/>
          </a:blip>
          <a:stretch>
            <a:fillRect/>
          </a:stretch>
        </p:blipFill>
        <p:spPr>
          <a:xfrm>
            <a:off x="6190650" y="353250"/>
            <a:ext cx="1805540" cy="17166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2"/>
          <p:cNvSpPr/>
          <p:nvPr/>
        </p:nvSpPr>
        <p:spPr>
          <a:xfrm>
            <a:off x="789275" y="1247275"/>
            <a:ext cx="8146200" cy="2356200"/>
          </a:xfrm>
          <a:prstGeom prst="roundRect">
            <a:avLst>
              <a:gd fmla="val 16667" name="adj"/>
            </a:avLst>
          </a:prstGeom>
          <a:solidFill>
            <a:srgbClr val="D6F5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5" name="Google Shape;625;p52"/>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6" name="Google Shape;626;p52"/>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③自然体験・農業体験の価値</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
        <p:nvSpPr>
          <p:cNvPr id="627" name="Google Shape;627;p52"/>
          <p:cNvSpPr txBox="1"/>
          <p:nvPr/>
        </p:nvSpPr>
        <p:spPr>
          <a:xfrm>
            <a:off x="1320687" y="718499"/>
            <a:ext cx="7375200" cy="4002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Clr>
                <a:srgbClr val="000000"/>
              </a:buClr>
              <a:buSzPts val="1800"/>
              <a:buFont typeface="Arial"/>
              <a:buNone/>
            </a:pPr>
            <a:r>
              <a:rPr b="1" lang="ja" sz="2000">
                <a:solidFill>
                  <a:schemeClr val="dk2"/>
                </a:solidFill>
              </a:rPr>
              <a:t>「</a:t>
            </a:r>
            <a:r>
              <a:rPr b="1" lang="ja" sz="2300">
                <a:solidFill>
                  <a:schemeClr val="dk2"/>
                </a:solidFill>
              </a:rPr>
              <a:t>白川体験」を中心に</a:t>
            </a:r>
            <a:r>
              <a:rPr b="1" lang="ja" sz="2300">
                <a:solidFill>
                  <a:srgbClr val="6AA84F"/>
                </a:solidFill>
              </a:rPr>
              <a:t>農業</a:t>
            </a:r>
            <a:r>
              <a:rPr b="1" lang="ja" sz="2300">
                <a:solidFill>
                  <a:schemeClr val="dk2"/>
                </a:solidFill>
              </a:rPr>
              <a:t>や</a:t>
            </a:r>
            <a:r>
              <a:rPr b="1" lang="ja" sz="2300">
                <a:solidFill>
                  <a:srgbClr val="FF9900"/>
                </a:solidFill>
              </a:rPr>
              <a:t>食文化</a:t>
            </a:r>
            <a:r>
              <a:rPr b="1" lang="ja" sz="2300">
                <a:solidFill>
                  <a:schemeClr val="dk2"/>
                </a:solidFill>
              </a:rPr>
              <a:t>、</a:t>
            </a:r>
            <a:r>
              <a:rPr b="1" lang="ja" sz="2300">
                <a:solidFill>
                  <a:srgbClr val="38761D"/>
                </a:solidFill>
              </a:rPr>
              <a:t>自然</a:t>
            </a:r>
            <a:r>
              <a:rPr b="1" lang="ja" sz="2300">
                <a:solidFill>
                  <a:schemeClr val="dk2"/>
                </a:solidFill>
              </a:rPr>
              <a:t>を学ぶ</a:t>
            </a:r>
            <a:endParaRPr b="1" i="0" sz="2300" u="none" cap="none" strike="noStrike">
              <a:solidFill>
                <a:schemeClr val="dk2"/>
              </a:solidFill>
            </a:endParaRPr>
          </a:p>
        </p:txBody>
      </p:sp>
      <p:sp>
        <p:nvSpPr>
          <p:cNvPr id="628" name="Google Shape;628;p52"/>
          <p:cNvSpPr txBox="1"/>
          <p:nvPr/>
        </p:nvSpPr>
        <p:spPr>
          <a:xfrm>
            <a:off x="4953738" y="2992238"/>
            <a:ext cx="1864500" cy="7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お茶の歴史</a:t>
            </a:r>
            <a:endParaRPr b="1" sz="2000">
              <a:solidFill>
                <a:schemeClr val="dk2"/>
              </a:solidFill>
            </a:endParaRPr>
          </a:p>
        </p:txBody>
      </p:sp>
      <p:sp>
        <p:nvSpPr>
          <p:cNvPr id="629" name="Google Shape;629;p52"/>
          <p:cNvSpPr/>
          <p:nvPr/>
        </p:nvSpPr>
        <p:spPr>
          <a:xfrm>
            <a:off x="5054650" y="1565775"/>
            <a:ext cx="1662696" cy="1426464"/>
          </a:xfrm>
          <a:custGeom>
            <a:rect b="b" l="l" r="r" t="t"/>
            <a:pathLst>
              <a:path extrusionOk="0" h="812800" w="947405">
                <a:moveTo>
                  <a:pt x="38956" y="0"/>
                </a:moveTo>
                <a:lnTo>
                  <a:pt x="908450" y="0"/>
                </a:lnTo>
                <a:cubicBezTo>
                  <a:pt x="918781" y="0"/>
                  <a:pt x="928690" y="4104"/>
                  <a:pt x="935995" y="11410"/>
                </a:cubicBezTo>
                <a:cubicBezTo>
                  <a:pt x="943301" y="18715"/>
                  <a:pt x="947405" y="28624"/>
                  <a:pt x="947405" y="38956"/>
                </a:cubicBezTo>
                <a:lnTo>
                  <a:pt x="947405" y="773844"/>
                </a:lnTo>
                <a:cubicBezTo>
                  <a:pt x="947405" y="784176"/>
                  <a:pt x="943301" y="794085"/>
                  <a:pt x="935995" y="801390"/>
                </a:cubicBezTo>
                <a:cubicBezTo>
                  <a:pt x="928690" y="808696"/>
                  <a:pt x="918781" y="812800"/>
                  <a:pt x="908450" y="812800"/>
                </a:cubicBezTo>
                <a:lnTo>
                  <a:pt x="38956" y="812800"/>
                </a:lnTo>
                <a:cubicBezTo>
                  <a:pt x="28624" y="812800"/>
                  <a:pt x="18715" y="808696"/>
                  <a:pt x="11410" y="801390"/>
                </a:cubicBezTo>
                <a:cubicBezTo>
                  <a:pt x="4104" y="794085"/>
                  <a:pt x="0" y="784176"/>
                  <a:pt x="0" y="773844"/>
                </a:cubicBezTo>
                <a:lnTo>
                  <a:pt x="0" y="38956"/>
                </a:lnTo>
                <a:cubicBezTo>
                  <a:pt x="0" y="28624"/>
                  <a:pt x="4104" y="18715"/>
                  <a:pt x="11410" y="11410"/>
                </a:cubicBezTo>
                <a:cubicBezTo>
                  <a:pt x="18715" y="4104"/>
                  <a:pt x="28624" y="0"/>
                  <a:pt x="38956" y="0"/>
                </a:cubicBezTo>
                <a:close/>
              </a:path>
            </a:pathLst>
          </a:custGeom>
          <a:blipFill rotWithShape="1">
            <a:blip r:embed="rId3">
              <a:alphaModFix/>
            </a:blip>
            <a:stretch>
              <a:fillRect b="0" l="-7189" r="-719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0" name="Google Shape;630;p52"/>
          <p:cNvSpPr txBox="1"/>
          <p:nvPr/>
        </p:nvSpPr>
        <p:spPr>
          <a:xfrm>
            <a:off x="1054355" y="2992255"/>
            <a:ext cx="1493100" cy="6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稲刈り体験</a:t>
            </a:r>
            <a:endParaRPr b="1" sz="2000">
              <a:solidFill>
                <a:schemeClr val="dk2"/>
              </a:solidFill>
            </a:endParaRPr>
          </a:p>
        </p:txBody>
      </p:sp>
      <p:sp>
        <p:nvSpPr>
          <p:cNvPr id="631" name="Google Shape;631;p52"/>
          <p:cNvSpPr/>
          <p:nvPr/>
        </p:nvSpPr>
        <p:spPr>
          <a:xfrm>
            <a:off x="969551" y="1565775"/>
            <a:ext cx="1662696" cy="1426464"/>
          </a:xfrm>
          <a:custGeom>
            <a:rect b="b" l="l" r="r" t="t"/>
            <a:pathLst>
              <a:path extrusionOk="0" h="812800" w="947405">
                <a:moveTo>
                  <a:pt x="38956" y="0"/>
                </a:moveTo>
                <a:lnTo>
                  <a:pt x="908450" y="0"/>
                </a:lnTo>
                <a:cubicBezTo>
                  <a:pt x="918781" y="0"/>
                  <a:pt x="928690" y="4104"/>
                  <a:pt x="935995" y="11410"/>
                </a:cubicBezTo>
                <a:cubicBezTo>
                  <a:pt x="943301" y="18715"/>
                  <a:pt x="947405" y="28624"/>
                  <a:pt x="947405" y="38956"/>
                </a:cubicBezTo>
                <a:lnTo>
                  <a:pt x="947405" y="773844"/>
                </a:lnTo>
                <a:cubicBezTo>
                  <a:pt x="947405" y="784176"/>
                  <a:pt x="943301" y="794085"/>
                  <a:pt x="935995" y="801390"/>
                </a:cubicBezTo>
                <a:cubicBezTo>
                  <a:pt x="928690" y="808696"/>
                  <a:pt x="918781" y="812800"/>
                  <a:pt x="908450" y="812800"/>
                </a:cubicBezTo>
                <a:lnTo>
                  <a:pt x="38956" y="812800"/>
                </a:lnTo>
                <a:cubicBezTo>
                  <a:pt x="28624" y="812800"/>
                  <a:pt x="18715" y="808696"/>
                  <a:pt x="11410" y="801390"/>
                </a:cubicBezTo>
                <a:cubicBezTo>
                  <a:pt x="4104" y="794085"/>
                  <a:pt x="0" y="784176"/>
                  <a:pt x="0" y="773844"/>
                </a:cubicBezTo>
                <a:lnTo>
                  <a:pt x="0" y="38956"/>
                </a:lnTo>
                <a:cubicBezTo>
                  <a:pt x="0" y="28624"/>
                  <a:pt x="4104" y="18715"/>
                  <a:pt x="11410" y="11410"/>
                </a:cubicBezTo>
                <a:cubicBezTo>
                  <a:pt x="18715" y="4104"/>
                  <a:pt x="28624" y="0"/>
                  <a:pt x="38956" y="0"/>
                </a:cubicBezTo>
                <a:close/>
              </a:path>
            </a:pathLst>
          </a:custGeom>
          <a:blipFill rotWithShape="1">
            <a:blip r:embed="rId4">
              <a:alphaModFix/>
            </a:blip>
            <a:stretch>
              <a:fillRect b="0" l="-7189" r="-719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2" name="Google Shape;632;p52"/>
          <p:cNvSpPr/>
          <p:nvPr/>
        </p:nvSpPr>
        <p:spPr>
          <a:xfrm>
            <a:off x="3012099" y="1565775"/>
            <a:ext cx="1662696" cy="1426464"/>
          </a:xfrm>
          <a:custGeom>
            <a:rect b="b" l="l" r="r" t="t"/>
            <a:pathLst>
              <a:path extrusionOk="0" h="812800" w="947405">
                <a:moveTo>
                  <a:pt x="38956" y="0"/>
                </a:moveTo>
                <a:lnTo>
                  <a:pt x="908450" y="0"/>
                </a:lnTo>
                <a:cubicBezTo>
                  <a:pt x="918781" y="0"/>
                  <a:pt x="928690" y="4104"/>
                  <a:pt x="935995" y="11410"/>
                </a:cubicBezTo>
                <a:cubicBezTo>
                  <a:pt x="943301" y="18715"/>
                  <a:pt x="947405" y="28624"/>
                  <a:pt x="947405" y="38956"/>
                </a:cubicBezTo>
                <a:lnTo>
                  <a:pt x="947405" y="773844"/>
                </a:lnTo>
                <a:cubicBezTo>
                  <a:pt x="947405" y="784176"/>
                  <a:pt x="943301" y="794085"/>
                  <a:pt x="935995" y="801390"/>
                </a:cubicBezTo>
                <a:cubicBezTo>
                  <a:pt x="928690" y="808696"/>
                  <a:pt x="918781" y="812800"/>
                  <a:pt x="908450" y="812800"/>
                </a:cubicBezTo>
                <a:lnTo>
                  <a:pt x="38956" y="812800"/>
                </a:lnTo>
                <a:cubicBezTo>
                  <a:pt x="28624" y="812800"/>
                  <a:pt x="18715" y="808696"/>
                  <a:pt x="11410" y="801390"/>
                </a:cubicBezTo>
                <a:cubicBezTo>
                  <a:pt x="4104" y="794085"/>
                  <a:pt x="0" y="784176"/>
                  <a:pt x="0" y="773844"/>
                </a:cubicBezTo>
                <a:lnTo>
                  <a:pt x="0" y="38956"/>
                </a:lnTo>
                <a:cubicBezTo>
                  <a:pt x="0" y="28624"/>
                  <a:pt x="4104" y="18715"/>
                  <a:pt x="11410" y="11410"/>
                </a:cubicBezTo>
                <a:cubicBezTo>
                  <a:pt x="18715" y="4104"/>
                  <a:pt x="28624" y="0"/>
                  <a:pt x="38956" y="0"/>
                </a:cubicBezTo>
                <a:close/>
              </a:path>
            </a:pathLst>
          </a:custGeom>
          <a:blipFill rotWithShape="1">
            <a:blip r:embed="rId5">
              <a:alphaModFix/>
            </a:blip>
            <a:stretch>
              <a:fillRect b="0" l="-14259" r="-1425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3" name="Google Shape;633;p52"/>
          <p:cNvSpPr/>
          <p:nvPr/>
        </p:nvSpPr>
        <p:spPr>
          <a:xfrm>
            <a:off x="7097200" y="1565775"/>
            <a:ext cx="1662696" cy="1426464"/>
          </a:xfrm>
          <a:custGeom>
            <a:rect b="b" l="l" r="r" t="t"/>
            <a:pathLst>
              <a:path extrusionOk="0" h="812800" w="947405">
                <a:moveTo>
                  <a:pt x="38956" y="0"/>
                </a:moveTo>
                <a:lnTo>
                  <a:pt x="908450" y="0"/>
                </a:lnTo>
                <a:cubicBezTo>
                  <a:pt x="918781" y="0"/>
                  <a:pt x="928690" y="4104"/>
                  <a:pt x="935995" y="11410"/>
                </a:cubicBezTo>
                <a:cubicBezTo>
                  <a:pt x="943301" y="18715"/>
                  <a:pt x="947405" y="28624"/>
                  <a:pt x="947405" y="38956"/>
                </a:cubicBezTo>
                <a:lnTo>
                  <a:pt x="947405" y="773844"/>
                </a:lnTo>
                <a:cubicBezTo>
                  <a:pt x="947405" y="784176"/>
                  <a:pt x="943301" y="794085"/>
                  <a:pt x="935995" y="801390"/>
                </a:cubicBezTo>
                <a:cubicBezTo>
                  <a:pt x="928690" y="808696"/>
                  <a:pt x="918781" y="812800"/>
                  <a:pt x="908450" y="812800"/>
                </a:cubicBezTo>
                <a:lnTo>
                  <a:pt x="38956" y="812800"/>
                </a:lnTo>
                <a:cubicBezTo>
                  <a:pt x="28624" y="812800"/>
                  <a:pt x="18715" y="808696"/>
                  <a:pt x="11410" y="801390"/>
                </a:cubicBezTo>
                <a:cubicBezTo>
                  <a:pt x="4104" y="794085"/>
                  <a:pt x="0" y="784176"/>
                  <a:pt x="0" y="773844"/>
                </a:cubicBezTo>
                <a:lnTo>
                  <a:pt x="0" y="38956"/>
                </a:lnTo>
                <a:cubicBezTo>
                  <a:pt x="0" y="28624"/>
                  <a:pt x="4104" y="18715"/>
                  <a:pt x="11410" y="11410"/>
                </a:cubicBezTo>
                <a:cubicBezTo>
                  <a:pt x="18715" y="4104"/>
                  <a:pt x="28624" y="0"/>
                  <a:pt x="38956" y="0"/>
                </a:cubicBezTo>
                <a:close/>
              </a:path>
            </a:pathLst>
          </a:custGeom>
          <a:blipFill rotWithShape="1">
            <a:blip r:embed="rId6">
              <a:alphaModFix/>
            </a:blip>
            <a:stretch>
              <a:fillRect b="0" l="-14259" r="-14259"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4" name="Google Shape;634;p52"/>
          <p:cNvSpPr txBox="1"/>
          <p:nvPr/>
        </p:nvSpPr>
        <p:spPr>
          <a:xfrm>
            <a:off x="2954250" y="2992250"/>
            <a:ext cx="1778400" cy="61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トレッキング</a:t>
            </a:r>
            <a:endParaRPr b="1" sz="2000">
              <a:solidFill>
                <a:schemeClr val="dk2"/>
              </a:solidFill>
            </a:endParaRPr>
          </a:p>
        </p:txBody>
      </p:sp>
      <p:sp>
        <p:nvSpPr>
          <p:cNvPr id="635" name="Google Shape;635;p52"/>
          <p:cNvSpPr txBox="1"/>
          <p:nvPr/>
        </p:nvSpPr>
        <p:spPr>
          <a:xfrm>
            <a:off x="6996288" y="2992238"/>
            <a:ext cx="1864500" cy="7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耕田</a:t>
            </a:r>
            <a:endParaRPr b="1" sz="2000">
              <a:solidFill>
                <a:schemeClr val="dk2"/>
              </a:solidFill>
            </a:endParaRPr>
          </a:p>
        </p:txBody>
      </p:sp>
      <p:sp>
        <p:nvSpPr>
          <p:cNvPr id="636" name="Google Shape;636;p52"/>
          <p:cNvSpPr txBox="1"/>
          <p:nvPr/>
        </p:nvSpPr>
        <p:spPr>
          <a:xfrm>
            <a:off x="1184900" y="4052875"/>
            <a:ext cx="7446000" cy="48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100">
                <a:solidFill>
                  <a:schemeClr val="accent2"/>
                </a:solidFill>
              </a:rPr>
              <a:t>都会では感じられない、自然の雄大さ、食の重要さを</a:t>
            </a:r>
            <a:endParaRPr b="1" sz="2100">
              <a:solidFill>
                <a:schemeClr val="accent2"/>
              </a:solidFill>
            </a:endParaRPr>
          </a:p>
          <a:p>
            <a:pPr indent="0" lvl="0" marL="0" rtl="0" algn="ctr">
              <a:spcBef>
                <a:spcPts val="0"/>
              </a:spcBef>
              <a:spcAft>
                <a:spcPts val="0"/>
              </a:spcAft>
              <a:buNone/>
            </a:pPr>
            <a:r>
              <a:rPr b="1" lang="ja" sz="2100">
                <a:solidFill>
                  <a:schemeClr val="accent2"/>
                </a:solidFill>
              </a:rPr>
              <a:t>自身で見て、触って、感じる特別な体験</a:t>
            </a:r>
            <a:endParaRPr b="1" sz="2100">
              <a:solidFill>
                <a:schemeClr val="accent2"/>
              </a:solidFill>
            </a:endParaRPr>
          </a:p>
        </p:txBody>
      </p:sp>
      <p:sp>
        <p:nvSpPr>
          <p:cNvPr id="637" name="Google Shape;637;p52"/>
          <p:cNvSpPr/>
          <p:nvPr/>
        </p:nvSpPr>
        <p:spPr>
          <a:xfrm>
            <a:off x="1054350" y="4052875"/>
            <a:ext cx="521700" cy="4848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53"/>
          <p:cNvPicPr preferRelativeResize="0"/>
          <p:nvPr/>
        </p:nvPicPr>
        <p:blipFill rotWithShape="1">
          <a:blip r:embed="rId3">
            <a:alphaModFix/>
          </a:blip>
          <a:srcRect b="0" l="5630" r="8005" t="2581"/>
          <a:stretch/>
        </p:blipFill>
        <p:spPr>
          <a:xfrm>
            <a:off x="4378975" y="974325"/>
            <a:ext cx="4369350" cy="3246400"/>
          </a:xfrm>
          <a:prstGeom prst="rect">
            <a:avLst/>
          </a:prstGeom>
          <a:noFill/>
          <a:ln>
            <a:noFill/>
          </a:ln>
        </p:spPr>
      </p:pic>
      <p:sp>
        <p:nvSpPr>
          <p:cNvPr id="643" name="Google Shape;643;p53"/>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4" name="Google Shape;644;p53"/>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③自然体験・農業体験の価値</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
        <p:nvSpPr>
          <p:cNvPr id="645" name="Google Shape;645;p53"/>
          <p:cNvSpPr txBox="1"/>
          <p:nvPr/>
        </p:nvSpPr>
        <p:spPr>
          <a:xfrm>
            <a:off x="1316400" y="4394550"/>
            <a:ext cx="6511200" cy="8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ja" sz="2500">
                <a:solidFill>
                  <a:srgbClr val="FF9900"/>
                </a:solidFill>
              </a:rPr>
              <a:t>関係人口</a:t>
            </a:r>
            <a:r>
              <a:rPr b="1" lang="ja" sz="2500">
                <a:solidFill>
                  <a:schemeClr val="dk2"/>
                </a:solidFill>
              </a:rPr>
              <a:t>から</a:t>
            </a:r>
            <a:r>
              <a:rPr b="1" lang="ja" sz="2500">
                <a:solidFill>
                  <a:srgbClr val="CC0000"/>
                </a:solidFill>
              </a:rPr>
              <a:t>移住者</a:t>
            </a:r>
            <a:r>
              <a:rPr b="1" lang="ja" sz="2500">
                <a:solidFill>
                  <a:schemeClr val="dk2"/>
                </a:solidFill>
              </a:rPr>
              <a:t>へのステップアップへ</a:t>
            </a:r>
            <a:endParaRPr b="1" sz="2500">
              <a:solidFill>
                <a:schemeClr val="dk2"/>
              </a:solidFill>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646" name="Google Shape;646;p53"/>
          <p:cNvSpPr txBox="1"/>
          <p:nvPr/>
        </p:nvSpPr>
        <p:spPr>
          <a:xfrm>
            <a:off x="1019275" y="293100"/>
            <a:ext cx="5774400" cy="5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ja" sz="2500">
                <a:solidFill>
                  <a:schemeClr val="dk2"/>
                </a:solidFill>
              </a:rPr>
              <a:t>農業体験を移住の第一歩に・・・</a:t>
            </a:r>
            <a:endParaRPr sz="1600">
              <a:solidFill>
                <a:schemeClr val="dk1"/>
              </a:solidFill>
              <a:latin typeface="Calibri"/>
              <a:ea typeface="Calibri"/>
              <a:cs typeface="Calibri"/>
              <a:sym typeface="Calibri"/>
            </a:endParaRPr>
          </a:p>
        </p:txBody>
      </p:sp>
      <p:sp>
        <p:nvSpPr>
          <p:cNvPr id="647" name="Google Shape;647;p53"/>
          <p:cNvSpPr txBox="1"/>
          <p:nvPr/>
        </p:nvSpPr>
        <p:spPr>
          <a:xfrm>
            <a:off x="1019277" y="1638475"/>
            <a:ext cx="3273900" cy="23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chemeClr val="dk2"/>
                </a:solidFill>
              </a:rPr>
              <a:t>移住希望</a:t>
            </a:r>
            <a:r>
              <a:rPr lang="ja" sz="2200">
                <a:solidFill>
                  <a:schemeClr val="dk2"/>
                </a:solidFill>
              </a:rPr>
              <a:t>の理由</a:t>
            </a:r>
            <a:endParaRPr sz="2200">
              <a:solidFill>
                <a:schemeClr val="dk2"/>
              </a:solidFill>
            </a:endParaRPr>
          </a:p>
          <a:p>
            <a:pPr indent="0" lvl="0" marL="0" rtl="0" algn="l">
              <a:spcBef>
                <a:spcPts val="0"/>
              </a:spcBef>
              <a:spcAft>
                <a:spcPts val="0"/>
              </a:spcAft>
              <a:buNone/>
            </a:pPr>
            <a:r>
              <a:rPr lang="ja" sz="2400">
                <a:solidFill>
                  <a:schemeClr val="dk2"/>
                </a:solidFill>
              </a:rPr>
              <a:t>「</a:t>
            </a:r>
            <a:r>
              <a:rPr b="1" lang="ja" sz="2400">
                <a:solidFill>
                  <a:srgbClr val="38761D"/>
                </a:solidFill>
              </a:rPr>
              <a:t>有機農業</a:t>
            </a:r>
            <a:r>
              <a:rPr lang="ja" sz="2400">
                <a:solidFill>
                  <a:schemeClr val="dk2"/>
                </a:solidFill>
              </a:rPr>
              <a:t>」が大半</a:t>
            </a:r>
            <a:endParaRPr sz="2400">
              <a:solidFill>
                <a:schemeClr val="dk2"/>
              </a:solidFill>
            </a:endParaRPr>
          </a:p>
          <a:p>
            <a:pPr indent="0" lvl="0" marL="0" rtl="0" algn="l">
              <a:spcBef>
                <a:spcPts val="0"/>
              </a:spcBef>
              <a:spcAft>
                <a:spcPts val="0"/>
              </a:spcAft>
              <a:buNone/>
            </a:pPr>
            <a:r>
              <a:t/>
            </a:r>
            <a:endParaRPr sz="2200">
              <a:solidFill>
                <a:schemeClr val="dk2"/>
              </a:solidFill>
            </a:endParaRPr>
          </a:p>
          <a:p>
            <a:pPr indent="0" lvl="0" marL="0" rtl="0" algn="l">
              <a:spcBef>
                <a:spcPts val="0"/>
              </a:spcBef>
              <a:spcAft>
                <a:spcPts val="0"/>
              </a:spcAft>
              <a:buNone/>
            </a:pPr>
            <a:r>
              <a:rPr lang="ja" sz="2200">
                <a:solidFill>
                  <a:schemeClr val="dk2"/>
                </a:solidFill>
              </a:rPr>
              <a:t>プログラムに</a:t>
            </a:r>
            <a:endParaRPr sz="2200">
              <a:solidFill>
                <a:schemeClr val="dk2"/>
              </a:solidFill>
            </a:endParaRPr>
          </a:p>
          <a:p>
            <a:pPr indent="0" lvl="0" marL="0" rtl="0" algn="l">
              <a:spcBef>
                <a:spcPts val="0"/>
              </a:spcBef>
              <a:spcAft>
                <a:spcPts val="0"/>
              </a:spcAft>
              <a:buNone/>
            </a:pPr>
            <a:r>
              <a:rPr lang="ja" sz="2200">
                <a:solidFill>
                  <a:schemeClr val="dk2"/>
                </a:solidFill>
              </a:rPr>
              <a:t>取り入れる</a:t>
            </a:r>
            <a:r>
              <a:rPr b="1" lang="ja" sz="2200">
                <a:solidFill>
                  <a:schemeClr val="dk2"/>
                </a:solidFill>
              </a:rPr>
              <a:t>意</a:t>
            </a:r>
            <a:r>
              <a:rPr b="1" lang="ja" sz="2200">
                <a:solidFill>
                  <a:schemeClr val="dk2"/>
                </a:solidFill>
              </a:rPr>
              <a:t>義</a:t>
            </a:r>
            <a:r>
              <a:rPr b="1" lang="ja" sz="2400">
                <a:solidFill>
                  <a:schemeClr val="accent2"/>
                </a:solidFill>
              </a:rPr>
              <a:t>大</a:t>
            </a:r>
            <a:endParaRPr b="1" sz="2400">
              <a:solidFill>
                <a:schemeClr val="accent2"/>
              </a:solidFill>
            </a:endParaRPr>
          </a:p>
        </p:txBody>
      </p:sp>
      <p:cxnSp>
        <p:nvCxnSpPr>
          <p:cNvPr id="648" name="Google Shape;648;p53"/>
          <p:cNvCxnSpPr/>
          <p:nvPr/>
        </p:nvCxnSpPr>
        <p:spPr>
          <a:xfrm flipH="1" rot="10800000">
            <a:off x="6893550" y="1219750"/>
            <a:ext cx="1090800" cy="745200"/>
          </a:xfrm>
          <a:prstGeom prst="straightConnector1">
            <a:avLst/>
          </a:prstGeom>
          <a:noFill/>
          <a:ln cap="flat" cmpd="sng" w="9525">
            <a:solidFill>
              <a:srgbClr val="FF0000"/>
            </a:solidFill>
            <a:prstDash val="solid"/>
            <a:round/>
            <a:headEnd len="med" w="med" type="none"/>
            <a:tailEnd len="med" w="med" type="triangle"/>
          </a:ln>
        </p:spPr>
      </p:cxnSp>
      <p:sp>
        <p:nvSpPr>
          <p:cNvPr id="649" name="Google Shape;649;p53"/>
          <p:cNvSpPr/>
          <p:nvPr/>
        </p:nvSpPr>
        <p:spPr>
          <a:xfrm rot="-2159076">
            <a:off x="6763646" y="1301653"/>
            <a:ext cx="1359162" cy="484801"/>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0" name="Google Shape;650;p53"/>
          <p:cNvSpPr/>
          <p:nvPr/>
        </p:nvSpPr>
        <p:spPr>
          <a:xfrm>
            <a:off x="8073200" y="972550"/>
            <a:ext cx="671700" cy="595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1" name="Google Shape;651;p53"/>
          <p:cNvSpPr txBox="1"/>
          <p:nvPr/>
        </p:nvSpPr>
        <p:spPr>
          <a:xfrm>
            <a:off x="8073200" y="1049650"/>
            <a:ext cx="889800" cy="4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800">
                <a:solidFill>
                  <a:schemeClr val="dk1"/>
                </a:solidFill>
                <a:latin typeface="Calibri"/>
                <a:ea typeface="Calibri"/>
                <a:cs typeface="Calibri"/>
                <a:sym typeface="Calibri"/>
              </a:rPr>
              <a:t>移住</a:t>
            </a:r>
            <a:endParaRPr b="1"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54"/>
          <p:cNvSpPr/>
          <p:nvPr/>
        </p:nvSpPr>
        <p:spPr>
          <a:xfrm>
            <a:off x="450075"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657" name="Google Shape;657;p54"/>
          <p:cNvPicPr preferRelativeResize="0"/>
          <p:nvPr/>
        </p:nvPicPr>
        <p:blipFill rotWithShape="1">
          <a:blip r:embed="rId3">
            <a:alphaModFix/>
          </a:blip>
          <a:srcRect b="37694" l="0" r="0" t="653"/>
          <a:stretch/>
        </p:blipFill>
        <p:spPr>
          <a:xfrm>
            <a:off x="450090" y="8"/>
            <a:ext cx="5411551" cy="2226978"/>
          </a:xfrm>
          <a:custGeom>
            <a:rect b="b" l="l" r="r" t="t"/>
            <a:pathLst>
              <a:path extrusionOk="0" h="2969304" w="7215401">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id="658" name="Google Shape;658;p54"/>
          <p:cNvPicPr preferRelativeResize="0"/>
          <p:nvPr/>
        </p:nvPicPr>
        <p:blipFill rotWithShape="1">
          <a:blip r:embed="rId4">
            <a:alphaModFix/>
          </a:blip>
          <a:srcRect b="0" l="0" r="159" t="0"/>
          <a:stretch/>
        </p:blipFill>
        <p:spPr>
          <a:xfrm>
            <a:off x="4666750" y="8"/>
            <a:ext cx="4927327" cy="2813050"/>
          </a:xfrm>
          <a:custGeom>
            <a:rect b="b" l="l" r="r" t="t"/>
            <a:pathLst>
              <a:path extrusionOk="0" h="3750734" w="6569769">
                <a:moveTo>
                  <a:pt x="1738471" y="0"/>
                </a:moveTo>
                <a:lnTo>
                  <a:pt x="6569769" y="0"/>
                </a:lnTo>
                <a:lnTo>
                  <a:pt x="6569769" y="3750734"/>
                </a:lnTo>
                <a:lnTo>
                  <a:pt x="0" y="3750734"/>
                </a:lnTo>
                <a:close/>
              </a:path>
            </a:pathLst>
          </a:custGeom>
          <a:noFill/>
          <a:ln>
            <a:noFill/>
          </a:ln>
        </p:spPr>
      </p:pic>
      <p:pic>
        <p:nvPicPr>
          <p:cNvPr id="659" name="Google Shape;659;p54"/>
          <p:cNvPicPr preferRelativeResize="0"/>
          <p:nvPr/>
        </p:nvPicPr>
        <p:blipFill rotWithShape="1">
          <a:blip r:embed="rId5">
            <a:alphaModFix/>
          </a:blip>
          <a:srcRect b="13739" l="0" r="0" t="36822"/>
          <a:stretch/>
        </p:blipFill>
        <p:spPr>
          <a:xfrm>
            <a:off x="3586583" y="2915921"/>
            <a:ext cx="6007493" cy="2227580"/>
          </a:xfrm>
          <a:custGeom>
            <a:rect b="b" l="l" r="r" t="t"/>
            <a:pathLst>
              <a:path extrusionOk="0" h="2970106" w="8009991">
                <a:moveTo>
                  <a:pt x="1376648" y="0"/>
                </a:moveTo>
                <a:lnTo>
                  <a:pt x="8009991" y="0"/>
                </a:lnTo>
                <a:lnTo>
                  <a:pt x="8009991" y="2970106"/>
                </a:lnTo>
                <a:lnTo>
                  <a:pt x="0" y="2970106"/>
                </a:lnTo>
                <a:close/>
              </a:path>
            </a:pathLst>
          </a:custGeom>
          <a:noFill/>
          <a:ln>
            <a:noFill/>
          </a:ln>
        </p:spPr>
      </p:pic>
      <p:pic>
        <p:nvPicPr>
          <p:cNvPr id="660" name="Google Shape;660;p54"/>
          <p:cNvPicPr preferRelativeResize="0"/>
          <p:nvPr/>
        </p:nvPicPr>
        <p:blipFill rotWithShape="1">
          <a:blip r:embed="rId6">
            <a:alphaModFix/>
          </a:blip>
          <a:srcRect b="0" l="0" r="0" t="8113"/>
          <a:stretch/>
        </p:blipFill>
        <p:spPr>
          <a:xfrm>
            <a:off x="450076" y="2329848"/>
            <a:ext cx="4657165" cy="2813652"/>
          </a:xfrm>
          <a:custGeom>
            <a:rect b="b" l="l" r="r" t="t"/>
            <a:pathLst>
              <a:path extrusionOk="0" h="3751536" w="6209553">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sp>
        <p:nvSpPr>
          <p:cNvPr id="661" name="Google Shape;661;p54"/>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2" name="Google Shape;662;p54"/>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④唯一無二の</a:t>
            </a:r>
            <a:r>
              <a:rPr b="1" lang="ja" sz="1900">
                <a:solidFill>
                  <a:schemeClr val="lt1"/>
                </a:solidFill>
              </a:rPr>
              <a:t>アクティビティ</a:t>
            </a:r>
            <a:endParaRPr b="1" sz="17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 name="Shape 176"/>
        <p:cNvGrpSpPr/>
        <p:nvPr/>
      </p:nvGrpSpPr>
      <p:grpSpPr>
        <a:xfrm>
          <a:off x="0" y="0"/>
          <a:ext cx="0" cy="0"/>
          <a:chOff x="0" y="0"/>
          <a:chExt cx="0" cy="0"/>
        </a:xfrm>
      </p:grpSpPr>
      <p:sp>
        <p:nvSpPr>
          <p:cNvPr id="177" name="Google Shape;177;p28"/>
          <p:cNvSpPr txBox="1"/>
          <p:nvPr/>
        </p:nvSpPr>
        <p:spPr>
          <a:xfrm>
            <a:off x="1018000" y="1169850"/>
            <a:ext cx="61593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sp>
        <p:nvSpPr>
          <p:cNvPr id="178" name="Google Shape;178;p28"/>
          <p:cNvSpPr/>
          <p:nvPr/>
        </p:nvSpPr>
        <p:spPr>
          <a:xfrm>
            <a:off x="0" y="-113050"/>
            <a:ext cx="607500" cy="5256600"/>
          </a:xfrm>
          <a:prstGeom prst="rect">
            <a:avLst/>
          </a:prstGeom>
          <a:solidFill>
            <a:srgbClr val="1F49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9" name="Google Shape;179;p28"/>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白川町の課題</a:t>
            </a:r>
            <a:endParaRPr b="1" sz="1900">
              <a:solidFill>
                <a:schemeClr val="lt1"/>
              </a:solidFill>
              <a:latin typeface="Calibri"/>
              <a:ea typeface="Calibri"/>
              <a:cs typeface="Calibri"/>
              <a:sym typeface="Calibri"/>
            </a:endParaRPr>
          </a:p>
        </p:txBody>
      </p:sp>
      <p:pic>
        <p:nvPicPr>
          <p:cNvPr id="180" name="Google Shape;180;p28"/>
          <p:cNvPicPr preferRelativeResize="0"/>
          <p:nvPr/>
        </p:nvPicPr>
        <p:blipFill>
          <a:blip r:embed="rId3">
            <a:alphaModFix/>
          </a:blip>
          <a:stretch>
            <a:fillRect/>
          </a:stretch>
        </p:blipFill>
        <p:spPr>
          <a:xfrm>
            <a:off x="1305250" y="-95200"/>
            <a:ext cx="7144428" cy="53339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66" name="Shape 666"/>
        <p:cNvGrpSpPr/>
        <p:nvPr/>
      </p:nvGrpSpPr>
      <p:grpSpPr>
        <a:xfrm>
          <a:off x="0" y="0"/>
          <a:ext cx="0" cy="0"/>
          <a:chOff x="0" y="0"/>
          <a:chExt cx="0" cy="0"/>
        </a:xfrm>
      </p:grpSpPr>
      <p:sp>
        <p:nvSpPr>
          <p:cNvPr id="667" name="Google Shape;667;p55"/>
          <p:cNvSpPr txBox="1"/>
          <p:nvPr/>
        </p:nvSpPr>
        <p:spPr>
          <a:xfrm>
            <a:off x="4020254" y="2138760"/>
            <a:ext cx="4571400" cy="461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ja" sz="3000">
                <a:solidFill>
                  <a:schemeClr val="lt1"/>
                </a:solidFill>
              </a:rPr>
              <a:t>波及効果</a:t>
            </a:r>
            <a:endParaRPr sz="700">
              <a:solidFill>
                <a:schemeClr val="lt1"/>
              </a:solidFill>
            </a:endParaRPr>
          </a:p>
        </p:txBody>
      </p:sp>
      <p:sp>
        <p:nvSpPr>
          <p:cNvPr id="668" name="Google Shape;668;p55"/>
          <p:cNvSpPr txBox="1"/>
          <p:nvPr/>
        </p:nvSpPr>
        <p:spPr>
          <a:xfrm>
            <a:off x="553379" y="1702991"/>
            <a:ext cx="26418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ja" sz="7500" u="none" cap="none" strike="noStrike">
                <a:solidFill>
                  <a:schemeClr val="lt1"/>
                </a:solidFill>
                <a:latin typeface="Arial"/>
                <a:ea typeface="Arial"/>
                <a:cs typeface="Arial"/>
                <a:sym typeface="Arial"/>
              </a:rPr>
              <a:t>0</a:t>
            </a:r>
            <a:r>
              <a:rPr b="1" lang="ja" sz="7500">
                <a:solidFill>
                  <a:schemeClr val="lt1"/>
                </a:solidFill>
              </a:rPr>
              <a:t>4</a:t>
            </a:r>
            <a:endParaRPr sz="700">
              <a:solidFill>
                <a:schemeClr val="lt1"/>
              </a:solidFill>
            </a:endParaRPr>
          </a:p>
        </p:txBody>
      </p:sp>
      <p:sp>
        <p:nvSpPr>
          <p:cNvPr id="669" name="Google Shape;669;p55"/>
          <p:cNvSpPr txBox="1"/>
          <p:nvPr/>
        </p:nvSpPr>
        <p:spPr>
          <a:xfrm>
            <a:off x="4020254" y="2658665"/>
            <a:ext cx="45393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ja" sz="1700">
                <a:solidFill>
                  <a:schemeClr val="lt1"/>
                </a:solidFill>
              </a:rPr>
              <a:t>Ripple effect</a:t>
            </a:r>
            <a:r>
              <a:rPr lang="ja" sz="1700">
                <a:solidFill>
                  <a:schemeClr val="lt1"/>
                </a:solidFill>
              </a:rPr>
              <a:t> </a:t>
            </a:r>
            <a:endParaRPr sz="700">
              <a:solidFill>
                <a:schemeClr val="lt1"/>
              </a:solidFill>
            </a:endParaRPr>
          </a:p>
        </p:txBody>
      </p:sp>
      <p:cxnSp>
        <p:nvCxnSpPr>
          <p:cNvPr id="670" name="Google Shape;670;p55"/>
          <p:cNvCxnSpPr/>
          <p:nvPr/>
        </p:nvCxnSpPr>
        <p:spPr>
          <a:xfrm rot="10800000">
            <a:off x="3195229" y="1826381"/>
            <a:ext cx="0" cy="14907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6"/>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6" name="Google Shape;676;p56"/>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白川町への波及効果</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grpSp>
        <p:nvGrpSpPr>
          <p:cNvPr id="677" name="Google Shape;677;p56"/>
          <p:cNvGrpSpPr/>
          <p:nvPr/>
        </p:nvGrpSpPr>
        <p:grpSpPr>
          <a:xfrm rot="-5400000">
            <a:off x="5399050" y="1027456"/>
            <a:ext cx="3173067" cy="3396217"/>
            <a:chOff x="2032000" y="1475760"/>
            <a:chExt cx="4352032" cy="4662572"/>
          </a:xfrm>
        </p:grpSpPr>
        <p:sp>
          <p:nvSpPr>
            <p:cNvPr id="678" name="Google Shape;678;p56"/>
            <p:cNvSpPr/>
            <p:nvPr/>
          </p:nvSpPr>
          <p:spPr>
            <a:xfrm>
              <a:off x="3664012" y="1475760"/>
              <a:ext cx="1088008" cy="1165643"/>
            </a:xfrm>
            <a:custGeom>
              <a:rect b="b" l="l" r="r" t="t"/>
              <a:pathLst>
                <a:path extrusionOk="0" h="1165643" w="1088008">
                  <a:moveTo>
                    <a:pt x="0" y="1165643"/>
                  </a:moveTo>
                  <a:lnTo>
                    <a:pt x="544004" y="0"/>
                  </a:lnTo>
                  <a:lnTo>
                    <a:pt x="544004" y="0"/>
                  </a:lnTo>
                  <a:lnTo>
                    <a:pt x="1088008" y="1165643"/>
                  </a:lnTo>
                  <a:lnTo>
                    <a:pt x="0" y="1165643"/>
                  </a:lnTo>
                  <a:close/>
                </a:path>
              </a:pathLst>
            </a:custGeom>
            <a:solidFill>
              <a:srgbClr val="405563"/>
            </a:solidFill>
            <a:ln cap="flat" cmpd="sng" w="12700">
              <a:solidFill>
                <a:srgbClr val="FFFFFF"/>
              </a:solidFill>
              <a:prstDash val="solid"/>
              <a:miter lim="800000"/>
              <a:headEnd len="sm" w="sm" type="none"/>
              <a:tailEnd len="sm" w="sm" type="none"/>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79" name="Google Shape;679;p56"/>
            <p:cNvSpPr/>
            <p:nvPr/>
          </p:nvSpPr>
          <p:spPr>
            <a:xfrm>
              <a:off x="3120008" y="2641403"/>
              <a:ext cx="2176016" cy="1165643"/>
            </a:xfrm>
            <a:custGeom>
              <a:rect b="b" l="l" r="r" t="t"/>
              <a:pathLst>
                <a:path extrusionOk="0" h="1165643" w="2176016">
                  <a:moveTo>
                    <a:pt x="0" y="1165643"/>
                  </a:moveTo>
                  <a:lnTo>
                    <a:pt x="544006" y="0"/>
                  </a:lnTo>
                  <a:lnTo>
                    <a:pt x="1632010" y="0"/>
                  </a:lnTo>
                  <a:lnTo>
                    <a:pt x="2176016" y="1165643"/>
                  </a:lnTo>
                  <a:lnTo>
                    <a:pt x="0" y="1165643"/>
                  </a:lnTo>
                  <a:close/>
                </a:path>
              </a:pathLst>
            </a:custGeom>
            <a:solidFill>
              <a:srgbClr val="819BAC"/>
            </a:solidFill>
            <a:ln cap="flat" cmpd="sng" w="12700">
              <a:solidFill>
                <a:srgbClr val="FFFFFF"/>
              </a:solidFill>
              <a:prstDash val="solid"/>
              <a:miter lim="800000"/>
              <a:headEnd len="sm" w="sm" type="none"/>
              <a:tailEnd len="sm" w="sm" type="none"/>
            </a:ln>
          </p:spPr>
          <p:txBody>
            <a:bodyPr anchorCtr="0" anchor="ctr" bIns="29200" lIns="410000" spcFirstLastPara="1" rIns="410000" wrap="square" tIns="29200">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0" name="Google Shape;680;p56"/>
            <p:cNvSpPr/>
            <p:nvPr/>
          </p:nvSpPr>
          <p:spPr>
            <a:xfrm>
              <a:off x="2576004" y="3807046"/>
              <a:ext cx="3264024" cy="1165643"/>
            </a:xfrm>
            <a:custGeom>
              <a:rect b="b" l="l" r="r" t="t"/>
              <a:pathLst>
                <a:path extrusionOk="0" h="1165643" w="3264024">
                  <a:moveTo>
                    <a:pt x="0" y="1165643"/>
                  </a:moveTo>
                  <a:lnTo>
                    <a:pt x="544006" y="0"/>
                  </a:lnTo>
                  <a:lnTo>
                    <a:pt x="2720018" y="0"/>
                  </a:lnTo>
                  <a:lnTo>
                    <a:pt x="3264024" y="1165643"/>
                  </a:lnTo>
                  <a:lnTo>
                    <a:pt x="0" y="1165643"/>
                  </a:lnTo>
                  <a:close/>
                </a:path>
              </a:pathLst>
            </a:custGeom>
            <a:solidFill>
              <a:srgbClr val="ABBCC7"/>
            </a:solidFill>
            <a:ln cap="flat" cmpd="sng" w="12700">
              <a:solidFill>
                <a:srgbClr val="FFFFFF"/>
              </a:solidFill>
              <a:prstDash val="solid"/>
              <a:miter lim="800000"/>
              <a:headEnd len="sm" w="sm" type="none"/>
              <a:tailEnd len="sm" w="sm" type="none"/>
            </a:ln>
          </p:spPr>
          <p:txBody>
            <a:bodyPr anchorCtr="0" anchor="ctr" bIns="43175" lIns="614375" spcFirstLastPara="1" rIns="614375" wrap="square" tIns="43175">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1" name="Google Shape;681;p56"/>
            <p:cNvSpPr/>
            <p:nvPr/>
          </p:nvSpPr>
          <p:spPr>
            <a:xfrm>
              <a:off x="2032000" y="4972689"/>
              <a:ext cx="4352032" cy="1165643"/>
            </a:xfrm>
            <a:custGeom>
              <a:rect b="b" l="l" r="r" t="t"/>
              <a:pathLst>
                <a:path extrusionOk="0" h="1165643" w="4352032">
                  <a:moveTo>
                    <a:pt x="0" y="1165643"/>
                  </a:moveTo>
                  <a:lnTo>
                    <a:pt x="544006" y="0"/>
                  </a:lnTo>
                  <a:lnTo>
                    <a:pt x="3808026" y="0"/>
                  </a:lnTo>
                  <a:lnTo>
                    <a:pt x="4352032" y="1165643"/>
                  </a:lnTo>
                  <a:lnTo>
                    <a:pt x="0" y="1165643"/>
                  </a:lnTo>
                  <a:close/>
                </a:path>
              </a:pathLst>
            </a:custGeom>
            <a:solidFill>
              <a:srgbClr val="D5DEE2"/>
            </a:solidFill>
            <a:ln cap="flat" cmpd="sng" w="12700">
              <a:solidFill>
                <a:srgbClr val="FFFFFF"/>
              </a:solidFill>
              <a:prstDash val="solid"/>
              <a:miter lim="800000"/>
              <a:headEnd len="sm" w="sm" type="none"/>
              <a:tailEnd len="sm" w="sm" type="none"/>
            </a:ln>
          </p:spPr>
          <p:txBody>
            <a:bodyPr anchorCtr="0" anchor="ctr" bIns="82550" lIns="844150" spcFirstLastPara="1" rIns="844150" wrap="square" tIns="82550">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82" name="Google Shape;682;p56"/>
          <p:cNvSpPr/>
          <p:nvPr/>
        </p:nvSpPr>
        <p:spPr>
          <a:xfrm rot="5400000">
            <a:off x="7095973" y="2546418"/>
            <a:ext cx="3173100" cy="3582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None/>
            </a:pPr>
            <a:r>
              <a:t/>
            </a:r>
            <a:endParaRPr b="0" i="0" sz="1800" u="none" cap="none" strike="noStrike">
              <a:solidFill>
                <a:srgbClr val="425563"/>
              </a:solidFill>
              <a:latin typeface="Quattrocento Sans"/>
              <a:ea typeface="Quattrocento Sans"/>
              <a:cs typeface="Quattrocento Sans"/>
              <a:sym typeface="Quattrocento Sans"/>
            </a:endParaRPr>
          </a:p>
        </p:txBody>
      </p:sp>
      <p:grpSp>
        <p:nvGrpSpPr>
          <p:cNvPr id="683" name="Google Shape;683;p56"/>
          <p:cNvGrpSpPr/>
          <p:nvPr/>
        </p:nvGrpSpPr>
        <p:grpSpPr>
          <a:xfrm rot="5400000">
            <a:off x="1111519" y="1027468"/>
            <a:ext cx="3173067" cy="3396217"/>
            <a:chOff x="2032000" y="1475760"/>
            <a:chExt cx="4352032" cy="4662572"/>
          </a:xfrm>
        </p:grpSpPr>
        <p:sp>
          <p:nvSpPr>
            <p:cNvPr id="684" name="Google Shape;684;p56"/>
            <p:cNvSpPr/>
            <p:nvPr/>
          </p:nvSpPr>
          <p:spPr>
            <a:xfrm>
              <a:off x="3664012" y="1475760"/>
              <a:ext cx="1088008" cy="1165643"/>
            </a:xfrm>
            <a:custGeom>
              <a:rect b="b" l="l" r="r" t="t"/>
              <a:pathLst>
                <a:path extrusionOk="0" h="1165643" w="1088008">
                  <a:moveTo>
                    <a:pt x="0" y="1165643"/>
                  </a:moveTo>
                  <a:lnTo>
                    <a:pt x="544004" y="0"/>
                  </a:lnTo>
                  <a:lnTo>
                    <a:pt x="544004" y="0"/>
                  </a:lnTo>
                  <a:lnTo>
                    <a:pt x="1088008" y="1165643"/>
                  </a:lnTo>
                  <a:lnTo>
                    <a:pt x="0" y="1165643"/>
                  </a:lnTo>
                  <a:close/>
                </a:path>
              </a:pathLst>
            </a:custGeom>
            <a:solidFill>
              <a:srgbClr val="405563"/>
            </a:solidFill>
            <a:ln cap="flat" cmpd="sng" w="12700">
              <a:solidFill>
                <a:srgbClr val="FFFFFF"/>
              </a:solidFill>
              <a:prstDash val="solid"/>
              <a:miter lim="800000"/>
              <a:headEnd len="sm" w="sm" type="none"/>
              <a:tailEnd len="sm" w="sm" type="none"/>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5" name="Google Shape;685;p56"/>
            <p:cNvSpPr/>
            <p:nvPr/>
          </p:nvSpPr>
          <p:spPr>
            <a:xfrm>
              <a:off x="3120008" y="2641403"/>
              <a:ext cx="2176016" cy="1165643"/>
            </a:xfrm>
            <a:custGeom>
              <a:rect b="b" l="l" r="r" t="t"/>
              <a:pathLst>
                <a:path extrusionOk="0" h="1165643" w="2176016">
                  <a:moveTo>
                    <a:pt x="0" y="1165643"/>
                  </a:moveTo>
                  <a:lnTo>
                    <a:pt x="544006" y="0"/>
                  </a:lnTo>
                  <a:lnTo>
                    <a:pt x="1632010" y="0"/>
                  </a:lnTo>
                  <a:lnTo>
                    <a:pt x="2176016" y="1165643"/>
                  </a:lnTo>
                  <a:lnTo>
                    <a:pt x="0" y="1165643"/>
                  </a:lnTo>
                  <a:close/>
                </a:path>
              </a:pathLst>
            </a:custGeom>
            <a:solidFill>
              <a:srgbClr val="819BAC"/>
            </a:solidFill>
            <a:ln cap="flat" cmpd="sng" w="12700">
              <a:solidFill>
                <a:srgbClr val="FFFFFF"/>
              </a:solidFill>
              <a:prstDash val="solid"/>
              <a:miter lim="800000"/>
              <a:headEnd len="sm" w="sm" type="none"/>
              <a:tailEnd len="sm" w="sm" type="none"/>
            </a:ln>
          </p:spPr>
          <p:txBody>
            <a:bodyPr anchorCtr="0" anchor="ctr" bIns="29200" lIns="410000" spcFirstLastPara="1" rIns="410000" wrap="square" tIns="29200">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6" name="Google Shape;686;p56"/>
            <p:cNvSpPr/>
            <p:nvPr/>
          </p:nvSpPr>
          <p:spPr>
            <a:xfrm>
              <a:off x="2576004" y="3807046"/>
              <a:ext cx="3264024" cy="1165643"/>
            </a:xfrm>
            <a:custGeom>
              <a:rect b="b" l="l" r="r" t="t"/>
              <a:pathLst>
                <a:path extrusionOk="0" h="1165643" w="3264024">
                  <a:moveTo>
                    <a:pt x="0" y="1165643"/>
                  </a:moveTo>
                  <a:lnTo>
                    <a:pt x="544006" y="0"/>
                  </a:lnTo>
                  <a:lnTo>
                    <a:pt x="2720018" y="0"/>
                  </a:lnTo>
                  <a:lnTo>
                    <a:pt x="3264024" y="1165643"/>
                  </a:lnTo>
                  <a:lnTo>
                    <a:pt x="0" y="1165643"/>
                  </a:lnTo>
                  <a:close/>
                </a:path>
              </a:pathLst>
            </a:custGeom>
            <a:solidFill>
              <a:srgbClr val="ABBCC7"/>
            </a:solidFill>
            <a:ln cap="flat" cmpd="sng" w="12700">
              <a:solidFill>
                <a:srgbClr val="FFFFFF"/>
              </a:solidFill>
              <a:prstDash val="solid"/>
              <a:miter lim="800000"/>
              <a:headEnd len="sm" w="sm" type="none"/>
              <a:tailEnd len="sm" w="sm" type="none"/>
            </a:ln>
          </p:spPr>
          <p:txBody>
            <a:bodyPr anchorCtr="0" anchor="ctr" bIns="43175" lIns="614375" spcFirstLastPara="1" rIns="614375" wrap="square" tIns="43175">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87" name="Google Shape;687;p56"/>
            <p:cNvSpPr/>
            <p:nvPr/>
          </p:nvSpPr>
          <p:spPr>
            <a:xfrm>
              <a:off x="2032000" y="4972689"/>
              <a:ext cx="4352032" cy="1165643"/>
            </a:xfrm>
            <a:custGeom>
              <a:rect b="b" l="l" r="r" t="t"/>
              <a:pathLst>
                <a:path extrusionOk="0" h="1165643" w="4352032">
                  <a:moveTo>
                    <a:pt x="0" y="1165643"/>
                  </a:moveTo>
                  <a:lnTo>
                    <a:pt x="544006" y="0"/>
                  </a:lnTo>
                  <a:lnTo>
                    <a:pt x="3808026" y="0"/>
                  </a:lnTo>
                  <a:lnTo>
                    <a:pt x="4352032" y="1165643"/>
                  </a:lnTo>
                  <a:lnTo>
                    <a:pt x="0" y="1165643"/>
                  </a:lnTo>
                  <a:close/>
                </a:path>
              </a:pathLst>
            </a:custGeom>
            <a:solidFill>
              <a:srgbClr val="D5DEE2"/>
            </a:solidFill>
            <a:ln cap="flat" cmpd="sng" w="12700">
              <a:solidFill>
                <a:srgbClr val="FFFFFF"/>
              </a:solidFill>
              <a:prstDash val="solid"/>
              <a:miter lim="800000"/>
              <a:headEnd len="sm" w="sm" type="none"/>
              <a:tailEnd len="sm" w="sm" type="none"/>
            </a:ln>
          </p:spPr>
          <p:txBody>
            <a:bodyPr anchorCtr="0" anchor="ctr" bIns="82550" lIns="844150" spcFirstLastPara="1" rIns="844150" wrap="square" tIns="82550">
              <a:noAutofit/>
            </a:bodyPr>
            <a:lstStyle/>
            <a:p>
              <a:pPr indent="0" lvl="0" marL="0" marR="0" rtl="0" algn="ctr">
                <a:lnSpc>
                  <a:spcPct val="90000"/>
                </a:lnSpc>
                <a:spcBef>
                  <a:spcPts val="0"/>
                </a:spcBef>
                <a:spcAft>
                  <a:spcPts val="0"/>
                </a:spcAft>
                <a:buClr>
                  <a:srgbClr val="4D4D4D"/>
                </a:buClr>
                <a:buSzPts val="1400"/>
                <a:buFont typeface="Quattrocento Sans"/>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88" name="Google Shape;688;p56"/>
          <p:cNvSpPr/>
          <p:nvPr/>
        </p:nvSpPr>
        <p:spPr>
          <a:xfrm rot="-5400000">
            <a:off x="-585438" y="2546523"/>
            <a:ext cx="3173100" cy="3582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None/>
            </a:pPr>
            <a:r>
              <a:t/>
            </a:r>
            <a:endParaRPr b="0" i="0" sz="1800" u="none" cap="none" strike="noStrike">
              <a:solidFill>
                <a:srgbClr val="425563"/>
              </a:solidFill>
              <a:latin typeface="Quattrocento Sans"/>
              <a:ea typeface="Quattrocento Sans"/>
              <a:cs typeface="Quattrocento Sans"/>
              <a:sym typeface="Quattrocento Sans"/>
            </a:endParaRPr>
          </a:p>
        </p:txBody>
      </p:sp>
      <p:sp>
        <p:nvSpPr>
          <p:cNvPr id="689" name="Google Shape;689;p56"/>
          <p:cNvSpPr/>
          <p:nvPr/>
        </p:nvSpPr>
        <p:spPr>
          <a:xfrm>
            <a:off x="4100350" y="1984050"/>
            <a:ext cx="1482900" cy="1482900"/>
          </a:xfrm>
          <a:prstGeom prst="ellipse">
            <a:avLst/>
          </a:prstGeom>
          <a:solidFill>
            <a:srgbClr val="4055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2200">
                <a:solidFill>
                  <a:schemeClr val="lt1"/>
                </a:solidFill>
              </a:rPr>
              <a:t>白川町</a:t>
            </a:r>
            <a:endParaRPr sz="2000">
              <a:solidFill>
                <a:schemeClr val="lt1"/>
              </a:solidFill>
            </a:endParaRPr>
          </a:p>
        </p:txBody>
      </p:sp>
      <p:sp>
        <p:nvSpPr>
          <p:cNvPr id="690" name="Google Shape;690;p56"/>
          <p:cNvSpPr/>
          <p:nvPr/>
        </p:nvSpPr>
        <p:spPr>
          <a:xfrm>
            <a:off x="4735650" y="615450"/>
            <a:ext cx="3396300" cy="175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1" name="Google Shape;691;p56"/>
          <p:cNvSpPr/>
          <p:nvPr/>
        </p:nvSpPr>
        <p:spPr>
          <a:xfrm rot="10800000">
            <a:off x="1339350" y="615450"/>
            <a:ext cx="3396300" cy="175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92" name="Google Shape;692;p56"/>
          <p:cNvSpPr txBox="1"/>
          <p:nvPr/>
        </p:nvSpPr>
        <p:spPr>
          <a:xfrm>
            <a:off x="981800" y="175850"/>
            <a:ext cx="714900" cy="3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2"/>
                </a:solidFill>
                <a:latin typeface="Calibri"/>
                <a:ea typeface="Calibri"/>
                <a:cs typeface="Calibri"/>
                <a:sym typeface="Calibri"/>
              </a:rPr>
              <a:t>短期</a:t>
            </a:r>
            <a:endParaRPr sz="1600">
              <a:solidFill>
                <a:schemeClr val="dk2"/>
              </a:solidFill>
              <a:latin typeface="Calibri"/>
              <a:ea typeface="Calibri"/>
              <a:cs typeface="Calibri"/>
              <a:sym typeface="Calibri"/>
            </a:endParaRPr>
          </a:p>
        </p:txBody>
      </p:sp>
      <p:sp>
        <p:nvSpPr>
          <p:cNvPr id="693" name="Google Shape;693;p56"/>
          <p:cNvSpPr txBox="1"/>
          <p:nvPr/>
        </p:nvSpPr>
        <p:spPr>
          <a:xfrm>
            <a:off x="7691150" y="175850"/>
            <a:ext cx="714900" cy="3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600">
                <a:solidFill>
                  <a:schemeClr val="dk2"/>
                </a:solidFill>
                <a:latin typeface="Calibri"/>
                <a:ea typeface="Calibri"/>
                <a:cs typeface="Calibri"/>
                <a:sym typeface="Calibri"/>
              </a:rPr>
              <a:t>長期</a:t>
            </a:r>
            <a:endParaRPr sz="1600">
              <a:solidFill>
                <a:schemeClr val="dk2"/>
              </a:solidFill>
              <a:latin typeface="Calibri"/>
              <a:ea typeface="Calibri"/>
              <a:cs typeface="Calibri"/>
              <a:sym typeface="Calibri"/>
            </a:endParaRPr>
          </a:p>
        </p:txBody>
      </p:sp>
      <p:sp>
        <p:nvSpPr>
          <p:cNvPr id="694" name="Google Shape;694;p56"/>
          <p:cNvSpPr/>
          <p:nvPr/>
        </p:nvSpPr>
        <p:spPr>
          <a:xfrm>
            <a:off x="2974725"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リピI</a:t>
            </a:r>
            <a:endParaRPr sz="1600"/>
          </a:p>
          <a:p>
            <a:pPr indent="0" lvl="0" marL="0" rtl="0" algn="ctr">
              <a:spcBef>
                <a:spcPts val="0"/>
              </a:spcBef>
              <a:spcAft>
                <a:spcPts val="0"/>
              </a:spcAft>
              <a:buNone/>
            </a:pPr>
            <a:r>
              <a:rPr lang="ja" sz="1600"/>
              <a:t>タI</a:t>
            </a:r>
            <a:endParaRPr sz="1600"/>
          </a:p>
          <a:p>
            <a:pPr indent="0" lvl="0" marL="0" rtl="0" algn="ctr">
              <a:spcBef>
                <a:spcPts val="0"/>
              </a:spcBef>
              <a:spcAft>
                <a:spcPts val="0"/>
              </a:spcAft>
              <a:buNone/>
            </a:pPr>
            <a:r>
              <a:rPr lang="ja" sz="1600"/>
              <a:t>の創出</a:t>
            </a:r>
            <a:endParaRPr sz="1600"/>
          </a:p>
        </p:txBody>
      </p:sp>
      <p:sp>
        <p:nvSpPr>
          <p:cNvPr id="695" name="Google Shape;695;p56"/>
          <p:cNvSpPr/>
          <p:nvPr/>
        </p:nvSpPr>
        <p:spPr>
          <a:xfrm>
            <a:off x="1259338" y="1567950"/>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新たな関係人口</a:t>
            </a:r>
            <a:endParaRPr sz="1600"/>
          </a:p>
        </p:txBody>
      </p:sp>
      <p:sp>
        <p:nvSpPr>
          <p:cNvPr id="696" name="Google Shape;696;p56"/>
          <p:cNvSpPr/>
          <p:nvPr/>
        </p:nvSpPr>
        <p:spPr>
          <a:xfrm>
            <a:off x="2115775"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t>口コミによる拡散</a:t>
            </a:r>
            <a:endParaRPr sz="1600"/>
          </a:p>
        </p:txBody>
      </p:sp>
      <p:sp>
        <p:nvSpPr>
          <p:cNvPr id="697" name="Google Shape;697;p56"/>
          <p:cNvSpPr/>
          <p:nvPr/>
        </p:nvSpPr>
        <p:spPr>
          <a:xfrm>
            <a:off x="754313" y="1567950"/>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600"/>
              <a:t>地域活性化</a:t>
            </a:r>
            <a:endParaRPr sz="1600"/>
          </a:p>
        </p:txBody>
      </p:sp>
      <p:sp>
        <p:nvSpPr>
          <p:cNvPr id="698" name="Google Shape;698;p56"/>
          <p:cNvSpPr/>
          <p:nvPr/>
        </p:nvSpPr>
        <p:spPr>
          <a:xfrm>
            <a:off x="6365900"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600"/>
              <a:t>子供への教育</a:t>
            </a:r>
            <a:endParaRPr sz="1600"/>
          </a:p>
        </p:txBody>
      </p:sp>
      <p:sp>
        <p:nvSpPr>
          <p:cNvPr id="699" name="Google Shape;699;p56"/>
          <p:cNvSpPr/>
          <p:nvPr/>
        </p:nvSpPr>
        <p:spPr>
          <a:xfrm>
            <a:off x="7209638"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600"/>
              <a:t>次世代への継承</a:t>
            </a:r>
            <a:endParaRPr sz="1600"/>
          </a:p>
        </p:txBody>
      </p:sp>
      <p:sp>
        <p:nvSpPr>
          <p:cNvPr id="700" name="Google Shape;700;p56"/>
          <p:cNvSpPr/>
          <p:nvPr/>
        </p:nvSpPr>
        <p:spPr>
          <a:xfrm>
            <a:off x="8066075"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600"/>
              <a:t>中長期の関係人口</a:t>
            </a:r>
            <a:endParaRPr sz="1600"/>
          </a:p>
        </p:txBody>
      </p:sp>
      <p:sp>
        <p:nvSpPr>
          <p:cNvPr id="701" name="Google Shape;701;p56"/>
          <p:cNvSpPr/>
          <p:nvPr/>
        </p:nvSpPr>
        <p:spPr>
          <a:xfrm>
            <a:off x="8693900" y="1773125"/>
            <a:ext cx="358200" cy="2007600"/>
          </a:xfrm>
          <a:prstGeom prst="roundRect">
            <a:avLst>
              <a:gd fmla="val 16667" name="adj"/>
            </a:avLst>
          </a:prstGeom>
          <a:solidFill>
            <a:srgbClr val="F2F2F2">
              <a:alpha val="702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600"/>
              <a:t>移住・定住の機会増</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05" name="Shape 705"/>
        <p:cNvGrpSpPr/>
        <p:nvPr/>
      </p:nvGrpSpPr>
      <p:grpSpPr>
        <a:xfrm>
          <a:off x="0" y="0"/>
          <a:ext cx="0" cy="0"/>
          <a:chOff x="0" y="0"/>
          <a:chExt cx="0" cy="0"/>
        </a:xfrm>
      </p:grpSpPr>
      <p:sp>
        <p:nvSpPr>
          <p:cNvPr id="706" name="Google Shape;706;p57"/>
          <p:cNvSpPr txBox="1"/>
          <p:nvPr/>
        </p:nvSpPr>
        <p:spPr>
          <a:xfrm>
            <a:off x="4020254" y="2138760"/>
            <a:ext cx="4571400" cy="461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ja" sz="3000">
                <a:solidFill>
                  <a:schemeClr val="lt1"/>
                </a:solidFill>
              </a:rPr>
              <a:t>今後の展望</a:t>
            </a:r>
            <a:endParaRPr sz="700">
              <a:solidFill>
                <a:schemeClr val="lt1"/>
              </a:solidFill>
            </a:endParaRPr>
          </a:p>
        </p:txBody>
      </p:sp>
      <p:sp>
        <p:nvSpPr>
          <p:cNvPr id="707" name="Google Shape;707;p57"/>
          <p:cNvSpPr txBox="1"/>
          <p:nvPr/>
        </p:nvSpPr>
        <p:spPr>
          <a:xfrm>
            <a:off x="553379" y="1702991"/>
            <a:ext cx="26418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ja" sz="7500" u="none" cap="none" strike="noStrike">
                <a:solidFill>
                  <a:schemeClr val="lt1"/>
                </a:solidFill>
                <a:latin typeface="Arial"/>
                <a:ea typeface="Arial"/>
                <a:cs typeface="Arial"/>
                <a:sym typeface="Arial"/>
              </a:rPr>
              <a:t>0</a:t>
            </a:r>
            <a:r>
              <a:rPr b="1" lang="ja" sz="7500">
                <a:solidFill>
                  <a:schemeClr val="lt1"/>
                </a:solidFill>
              </a:rPr>
              <a:t>5</a:t>
            </a:r>
            <a:endParaRPr sz="700">
              <a:solidFill>
                <a:schemeClr val="lt1"/>
              </a:solidFill>
            </a:endParaRPr>
          </a:p>
        </p:txBody>
      </p:sp>
      <p:sp>
        <p:nvSpPr>
          <p:cNvPr id="708" name="Google Shape;708;p57"/>
          <p:cNvSpPr txBox="1"/>
          <p:nvPr/>
        </p:nvSpPr>
        <p:spPr>
          <a:xfrm>
            <a:off x="4020254" y="2658665"/>
            <a:ext cx="45393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ja" sz="1700">
                <a:solidFill>
                  <a:schemeClr val="lt1"/>
                </a:solidFill>
              </a:rPr>
              <a:t>Future prospects</a:t>
            </a:r>
            <a:r>
              <a:rPr lang="ja" sz="1700">
                <a:solidFill>
                  <a:schemeClr val="lt1"/>
                </a:solidFill>
              </a:rPr>
              <a:t> </a:t>
            </a:r>
            <a:endParaRPr sz="700">
              <a:solidFill>
                <a:schemeClr val="lt1"/>
              </a:solidFill>
            </a:endParaRPr>
          </a:p>
        </p:txBody>
      </p:sp>
      <p:cxnSp>
        <p:nvCxnSpPr>
          <p:cNvPr id="709" name="Google Shape;709;p57"/>
          <p:cNvCxnSpPr/>
          <p:nvPr/>
        </p:nvCxnSpPr>
        <p:spPr>
          <a:xfrm rot="10800000">
            <a:off x="3195229" y="1826381"/>
            <a:ext cx="0" cy="14907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8"/>
          <p:cNvSpPr/>
          <p:nvPr/>
        </p:nvSpPr>
        <p:spPr>
          <a:xfrm>
            <a:off x="909100" y="644687"/>
            <a:ext cx="3811500" cy="1927090"/>
          </a:xfrm>
          <a:prstGeom prst="roundRect">
            <a:avLst>
              <a:gd fmla="val 6041" name="adj"/>
            </a:avLst>
          </a:prstGeom>
          <a:solidFill>
            <a:schemeClr val="lt1"/>
          </a:solidFill>
          <a:ln cap="flat" cmpd="sng" w="38100">
            <a:solidFill>
              <a:schemeClr val="dk2"/>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p:txBody>
      </p:sp>
      <p:sp>
        <p:nvSpPr>
          <p:cNvPr id="715" name="Google Shape;715;p58"/>
          <p:cNvSpPr/>
          <p:nvPr/>
        </p:nvSpPr>
        <p:spPr>
          <a:xfrm>
            <a:off x="1338425" y="1382950"/>
            <a:ext cx="2753700" cy="1037700"/>
          </a:xfrm>
          <a:prstGeom prst="rect">
            <a:avLst/>
          </a:prstGeom>
          <a:noFill/>
          <a:ln>
            <a:noFill/>
          </a:ln>
        </p:spPr>
        <p:txBody>
          <a:bodyPr anchorCtr="0" anchor="t" bIns="22850" lIns="45725" spcFirstLastPara="1" rIns="45725" wrap="square" tIns="22850">
            <a:noAutofit/>
          </a:bodyPr>
          <a:lstStyle/>
          <a:p>
            <a:pPr indent="-323850" lvl="0" marL="457200" marR="0" rtl="0" algn="l">
              <a:lnSpc>
                <a:spcPct val="113416"/>
              </a:lnSpc>
              <a:spcBef>
                <a:spcPts val="0"/>
              </a:spcBef>
              <a:spcAft>
                <a:spcPts val="0"/>
              </a:spcAft>
              <a:buClr>
                <a:schemeClr val="dk1"/>
              </a:buClr>
              <a:buSzPts val="1500"/>
              <a:buFont typeface="Arial"/>
              <a:buChar char="●"/>
            </a:pPr>
            <a:r>
              <a:rPr lang="ja" sz="1500">
                <a:solidFill>
                  <a:schemeClr val="dk1"/>
                </a:solidFill>
              </a:rPr>
              <a:t>季節毎ツアーの開発</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長期パッケージの展開</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体験価値の向上</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長期休み以外での開催</a:t>
            </a:r>
            <a:endParaRPr sz="1500">
              <a:solidFill>
                <a:schemeClr val="dk1"/>
              </a:solidFill>
            </a:endParaRPr>
          </a:p>
        </p:txBody>
      </p:sp>
      <p:sp>
        <p:nvSpPr>
          <p:cNvPr id="716" name="Google Shape;716;p58"/>
          <p:cNvSpPr/>
          <p:nvPr/>
        </p:nvSpPr>
        <p:spPr>
          <a:xfrm>
            <a:off x="909100" y="835125"/>
            <a:ext cx="1963200" cy="3414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200"/>
              <a:buFont typeface="Arial"/>
              <a:buNone/>
            </a:pPr>
            <a:r>
              <a:rPr b="1" lang="ja" sz="1900">
                <a:solidFill>
                  <a:schemeClr val="dk2"/>
                </a:solidFill>
              </a:rPr>
              <a:t>ツアーの拡充</a:t>
            </a:r>
            <a:endParaRPr i="0" sz="1900" u="none" cap="none" strike="noStrike">
              <a:solidFill>
                <a:schemeClr val="dk2"/>
              </a:solidFill>
            </a:endParaRPr>
          </a:p>
        </p:txBody>
      </p:sp>
      <p:sp>
        <p:nvSpPr>
          <p:cNvPr id="717" name="Google Shape;717;p58"/>
          <p:cNvSpPr/>
          <p:nvPr/>
        </p:nvSpPr>
        <p:spPr>
          <a:xfrm>
            <a:off x="885375" y="2844250"/>
            <a:ext cx="3811500" cy="1927090"/>
          </a:xfrm>
          <a:prstGeom prst="roundRect">
            <a:avLst>
              <a:gd fmla="val 6041" name="adj"/>
            </a:avLst>
          </a:prstGeom>
          <a:solidFill>
            <a:schemeClr val="lt1"/>
          </a:solidFill>
          <a:ln cap="flat" cmpd="sng" w="38100">
            <a:solidFill>
              <a:schemeClr val="dk2"/>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p:txBody>
      </p:sp>
      <p:sp>
        <p:nvSpPr>
          <p:cNvPr id="718" name="Google Shape;718;p58"/>
          <p:cNvSpPr/>
          <p:nvPr/>
        </p:nvSpPr>
        <p:spPr>
          <a:xfrm>
            <a:off x="1430575" y="3573450"/>
            <a:ext cx="2887200" cy="690900"/>
          </a:xfrm>
          <a:prstGeom prst="rect">
            <a:avLst/>
          </a:prstGeom>
          <a:noFill/>
          <a:ln>
            <a:noFill/>
          </a:ln>
        </p:spPr>
        <p:txBody>
          <a:bodyPr anchorCtr="0" anchor="t" bIns="22850" lIns="45725" spcFirstLastPara="1" rIns="45725" wrap="square" tIns="22850">
            <a:noAutofit/>
          </a:bodyPr>
          <a:lstStyle/>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メルマガの配信</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オンラインショップの展開</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移住・定住の相談</a:t>
            </a:r>
            <a:endParaRPr sz="1500">
              <a:solidFill>
                <a:schemeClr val="dk1"/>
              </a:solidFill>
            </a:endParaRPr>
          </a:p>
          <a:p>
            <a:pPr indent="-323850" lvl="0" marL="457200" marR="0" rtl="0" algn="l">
              <a:lnSpc>
                <a:spcPct val="113416"/>
              </a:lnSpc>
              <a:spcBef>
                <a:spcPts val="0"/>
              </a:spcBef>
              <a:spcAft>
                <a:spcPts val="0"/>
              </a:spcAft>
              <a:buClr>
                <a:schemeClr val="dk1"/>
              </a:buClr>
              <a:buSzPts val="1500"/>
              <a:buChar char="●"/>
            </a:pPr>
            <a:r>
              <a:rPr lang="ja" sz="1500">
                <a:solidFill>
                  <a:schemeClr val="dk1"/>
                </a:solidFill>
              </a:rPr>
              <a:t>リピートを促す施策</a:t>
            </a:r>
            <a:endParaRPr sz="1500">
              <a:solidFill>
                <a:schemeClr val="dk1"/>
              </a:solidFill>
            </a:endParaRPr>
          </a:p>
        </p:txBody>
      </p:sp>
      <p:sp>
        <p:nvSpPr>
          <p:cNvPr id="719" name="Google Shape;719;p58"/>
          <p:cNvSpPr/>
          <p:nvPr/>
        </p:nvSpPr>
        <p:spPr>
          <a:xfrm>
            <a:off x="5022200" y="644621"/>
            <a:ext cx="3811500" cy="1927200"/>
          </a:xfrm>
          <a:prstGeom prst="roundRect">
            <a:avLst>
              <a:gd fmla="val 6041" name="adj"/>
            </a:avLst>
          </a:prstGeom>
          <a:solidFill>
            <a:schemeClr val="lt1"/>
          </a:solidFill>
          <a:ln cap="flat" cmpd="sng" w="38100">
            <a:solidFill>
              <a:schemeClr val="dk2"/>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p:txBody>
      </p:sp>
      <p:sp>
        <p:nvSpPr>
          <p:cNvPr id="720" name="Google Shape;720;p58"/>
          <p:cNvSpPr txBox="1"/>
          <p:nvPr/>
        </p:nvSpPr>
        <p:spPr>
          <a:xfrm>
            <a:off x="5478275" y="1382960"/>
            <a:ext cx="2951400" cy="9123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Arial"/>
              <a:buChar char="●"/>
            </a:pPr>
            <a:r>
              <a:rPr lang="ja" sz="1500">
                <a:solidFill>
                  <a:schemeClr val="dk1"/>
                </a:solidFill>
              </a:rPr>
              <a:t>スポンサーの獲得</a:t>
            </a:r>
            <a:endParaRPr sz="1500">
              <a:solidFill>
                <a:schemeClr val="dk1"/>
              </a:solidFill>
            </a:endParaRPr>
          </a:p>
          <a:p>
            <a:pPr indent="-323850" lvl="0" marL="457200" marR="0" rtl="0" algn="l">
              <a:lnSpc>
                <a:spcPct val="100000"/>
              </a:lnSpc>
              <a:spcBef>
                <a:spcPts val="0"/>
              </a:spcBef>
              <a:spcAft>
                <a:spcPts val="0"/>
              </a:spcAft>
              <a:buClr>
                <a:schemeClr val="dk1"/>
              </a:buClr>
              <a:buSzPts val="1500"/>
              <a:buChar char="●"/>
            </a:pPr>
            <a:r>
              <a:rPr lang="ja" sz="1500">
                <a:solidFill>
                  <a:schemeClr val="dk1"/>
                </a:solidFill>
              </a:rPr>
              <a:t>体験プログラムの開発</a:t>
            </a:r>
            <a:endParaRPr sz="1500">
              <a:solidFill>
                <a:schemeClr val="dk1"/>
              </a:solidFill>
            </a:endParaRPr>
          </a:p>
          <a:p>
            <a:pPr indent="-323850" lvl="0" marL="457200" marR="0" rtl="0" algn="l">
              <a:lnSpc>
                <a:spcPct val="100000"/>
              </a:lnSpc>
              <a:spcBef>
                <a:spcPts val="0"/>
              </a:spcBef>
              <a:spcAft>
                <a:spcPts val="0"/>
              </a:spcAft>
              <a:buClr>
                <a:schemeClr val="dk1"/>
              </a:buClr>
              <a:buSzPts val="1500"/>
              <a:buChar char="●"/>
            </a:pPr>
            <a:r>
              <a:rPr lang="ja" sz="1500">
                <a:solidFill>
                  <a:schemeClr val="dk1"/>
                </a:solidFill>
              </a:rPr>
              <a:t>企業版ふるさと納税の活用</a:t>
            </a:r>
            <a:endParaRPr sz="1500">
              <a:solidFill>
                <a:schemeClr val="dk1"/>
              </a:solidFill>
            </a:endParaRPr>
          </a:p>
        </p:txBody>
      </p:sp>
      <p:sp>
        <p:nvSpPr>
          <p:cNvPr id="721" name="Google Shape;721;p58"/>
          <p:cNvSpPr/>
          <p:nvPr/>
        </p:nvSpPr>
        <p:spPr>
          <a:xfrm>
            <a:off x="5001575" y="2844225"/>
            <a:ext cx="3811500" cy="1927090"/>
          </a:xfrm>
          <a:prstGeom prst="roundRect">
            <a:avLst>
              <a:gd fmla="val 6041" name="adj"/>
            </a:avLst>
          </a:prstGeom>
          <a:solidFill>
            <a:schemeClr val="lt1"/>
          </a:solidFill>
          <a:ln cap="flat" cmpd="sng" w="38100">
            <a:solidFill>
              <a:schemeClr val="dk2"/>
            </a:solidFill>
            <a:prstDash val="solid"/>
            <a:round/>
            <a:headEnd len="sm" w="sm" type="none"/>
            <a:tailEnd len="sm" w="sm" type="none"/>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p:txBody>
      </p:sp>
      <p:sp>
        <p:nvSpPr>
          <p:cNvPr id="722" name="Google Shape;722;p58"/>
          <p:cNvSpPr txBox="1"/>
          <p:nvPr/>
        </p:nvSpPr>
        <p:spPr>
          <a:xfrm>
            <a:off x="5431624" y="3440747"/>
            <a:ext cx="3044700" cy="1037698"/>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Arial"/>
              <a:buChar char="●"/>
            </a:pPr>
            <a:r>
              <a:rPr lang="ja" sz="1500">
                <a:solidFill>
                  <a:schemeClr val="dk1"/>
                </a:solidFill>
              </a:rPr>
              <a:t>予算の試算</a:t>
            </a:r>
            <a:endParaRPr sz="1500">
              <a:solidFill>
                <a:schemeClr val="dk1"/>
              </a:solidFill>
            </a:endParaRPr>
          </a:p>
          <a:p>
            <a:pPr indent="-323850" lvl="0" marL="457200" marR="0" rtl="0" algn="l">
              <a:lnSpc>
                <a:spcPct val="100000"/>
              </a:lnSpc>
              <a:spcBef>
                <a:spcPts val="0"/>
              </a:spcBef>
              <a:spcAft>
                <a:spcPts val="0"/>
              </a:spcAft>
              <a:buClr>
                <a:schemeClr val="dk1"/>
              </a:buClr>
              <a:buSzPts val="1500"/>
              <a:buChar char="●"/>
            </a:pPr>
            <a:r>
              <a:rPr lang="ja" sz="1500">
                <a:solidFill>
                  <a:schemeClr val="dk1"/>
                </a:solidFill>
              </a:rPr>
              <a:t>市場調査</a:t>
            </a:r>
            <a:endParaRPr sz="1500">
              <a:solidFill>
                <a:schemeClr val="dk1"/>
              </a:solidFill>
            </a:endParaRPr>
          </a:p>
          <a:p>
            <a:pPr indent="-323850" lvl="0" marL="457200" marR="0" rtl="0" algn="l">
              <a:lnSpc>
                <a:spcPct val="100000"/>
              </a:lnSpc>
              <a:spcBef>
                <a:spcPts val="0"/>
              </a:spcBef>
              <a:spcAft>
                <a:spcPts val="0"/>
              </a:spcAft>
              <a:buClr>
                <a:schemeClr val="dk1"/>
              </a:buClr>
              <a:buSzPts val="1500"/>
              <a:buChar char="●"/>
            </a:pPr>
            <a:r>
              <a:rPr lang="ja" sz="1500">
                <a:solidFill>
                  <a:schemeClr val="dk1"/>
                </a:solidFill>
              </a:rPr>
              <a:t>PR方法の模索</a:t>
            </a:r>
            <a:endParaRPr sz="1500">
              <a:solidFill>
                <a:schemeClr val="dk1"/>
              </a:solidFill>
            </a:endParaRPr>
          </a:p>
          <a:p>
            <a:pPr indent="-323850" lvl="0" marL="457200" marR="0" rtl="0" algn="l">
              <a:lnSpc>
                <a:spcPct val="100000"/>
              </a:lnSpc>
              <a:spcBef>
                <a:spcPts val="0"/>
              </a:spcBef>
              <a:spcAft>
                <a:spcPts val="0"/>
              </a:spcAft>
              <a:buClr>
                <a:schemeClr val="dk1"/>
              </a:buClr>
              <a:buSzPts val="1500"/>
              <a:buChar char="●"/>
            </a:pPr>
            <a:r>
              <a:rPr lang="ja" sz="1500">
                <a:solidFill>
                  <a:schemeClr val="dk1"/>
                </a:solidFill>
              </a:rPr>
              <a:t>予約システムの構築</a:t>
            </a:r>
            <a:endParaRPr sz="1500">
              <a:solidFill>
                <a:schemeClr val="dk1"/>
              </a:solidFill>
            </a:endParaRPr>
          </a:p>
        </p:txBody>
      </p:sp>
      <p:sp>
        <p:nvSpPr>
          <p:cNvPr id="723" name="Google Shape;723;p58"/>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4" name="Google Shape;724;p58"/>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今後の展望</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
        <p:nvSpPr>
          <p:cNvPr id="725" name="Google Shape;725;p58"/>
          <p:cNvSpPr/>
          <p:nvPr/>
        </p:nvSpPr>
        <p:spPr>
          <a:xfrm>
            <a:off x="5233400" y="835125"/>
            <a:ext cx="1963200" cy="3414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200"/>
              <a:buFont typeface="Arial"/>
              <a:buNone/>
            </a:pPr>
            <a:r>
              <a:rPr b="1" lang="ja" sz="1900">
                <a:solidFill>
                  <a:schemeClr val="dk2"/>
                </a:solidFill>
              </a:rPr>
              <a:t>協賛企業の獲得</a:t>
            </a:r>
            <a:endParaRPr i="0" sz="1900" u="none" cap="none" strike="noStrike">
              <a:solidFill>
                <a:schemeClr val="dk2"/>
              </a:solidFill>
            </a:endParaRPr>
          </a:p>
        </p:txBody>
      </p:sp>
      <p:sp>
        <p:nvSpPr>
          <p:cNvPr id="726" name="Google Shape;726;p58"/>
          <p:cNvSpPr/>
          <p:nvPr/>
        </p:nvSpPr>
        <p:spPr>
          <a:xfrm>
            <a:off x="1082950" y="3030425"/>
            <a:ext cx="2177100" cy="3414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200"/>
              <a:buFont typeface="Arial"/>
              <a:buNone/>
            </a:pPr>
            <a:r>
              <a:rPr b="1" lang="ja" sz="1900">
                <a:solidFill>
                  <a:schemeClr val="dk2"/>
                </a:solidFill>
              </a:rPr>
              <a:t>参加後のフォロー</a:t>
            </a:r>
            <a:endParaRPr i="0" sz="1900" u="none" cap="none" strike="noStrike">
              <a:solidFill>
                <a:schemeClr val="dk2"/>
              </a:solidFill>
            </a:endParaRPr>
          </a:p>
        </p:txBody>
      </p:sp>
      <p:sp>
        <p:nvSpPr>
          <p:cNvPr id="727" name="Google Shape;727;p58"/>
          <p:cNvSpPr/>
          <p:nvPr/>
        </p:nvSpPr>
        <p:spPr>
          <a:xfrm>
            <a:off x="5045400" y="3030425"/>
            <a:ext cx="1963200" cy="3414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200"/>
              <a:buFont typeface="Arial"/>
              <a:buNone/>
            </a:pPr>
            <a:r>
              <a:rPr b="1" lang="ja" sz="1900">
                <a:solidFill>
                  <a:schemeClr val="dk2"/>
                </a:solidFill>
              </a:rPr>
              <a:t>今後の課題</a:t>
            </a:r>
            <a:endParaRPr i="0" sz="1900" u="none" cap="none" strike="noStrike">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p59"/>
          <p:cNvPicPr preferRelativeResize="0"/>
          <p:nvPr/>
        </p:nvPicPr>
        <p:blipFill>
          <a:blip r:embed="rId3">
            <a:alphaModFix/>
          </a:blip>
          <a:stretch>
            <a:fillRect/>
          </a:stretch>
        </p:blipFill>
        <p:spPr>
          <a:xfrm>
            <a:off x="0" y="0"/>
            <a:ext cx="9144003" cy="5143501"/>
          </a:xfrm>
          <a:prstGeom prst="rect">
            <a:avLst/>
          </a:prstGeom>
          <a:noFill/>
          <a:ln>
            <a:noFill/>
          </a:ln>
        </p:spPr>
      </p:pic>
      <p:sp>
        <p:nvSpPr>
          <p:cNvPr id="734" name="Google Shape;734;p59"/>
          <p:cNvSpPr/>
          <p:nvPr/>
        </p:nvSpPr>
        <p:spPr>
          <a:xfrm>
            <a:off x="-338225" y="-209950"/>
            <a:ext cx="9482400" cy="5385000"/>
          </a:xfrm>
          <a:prstGeom prst="rect">
            <a:avLst/>
          </a:prstGeom>
          <a:solidFill>
            <a:srgbClr val="000000">
              <a:alpha val="43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35" name="Google Shape;735;p59"/>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36" name="Google Shape;736;p59"/>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最後に</a:t>
            </a:r>
            <a:endParaRPr b="1" sz="1900">
              <a:solidFill>
                <a:schemeClr val="lt1"/>
              </a:solidFill>
            </a:endParaRPr>
          </a:p>
        </p:txBody>
      </p:sp>
      <p:sp>
        <p:nvSpPr>
          <p:cNvPr id="737" name="Google Shape;737;p59"/>
          <p:cNvSpPr txBox="1"/>
          <p:nvPr/>
        </p:nvSpPr>
        <p:spPr>
          <a:xfrm>
            <a:off x="1135875" y="1120375"/>
            <a:ext cx="2006100" cy="5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chemeClr val="lt1"/>
                </a:solidFill>
                <a:latin typeface="Calibri"/>
                <a:ea typeface="Calibri"/>
                <a:cs typeface="Calibri"/>
                <a:sym typeface="Calibri"/>
              </a:rPr>
              <a:t>我々が</a:t>
            </a:r>
            <a:endParaRPr b="1" sz="2200">
              <a:solidFill>
                <a:schemeClr val="lt1"/>
              </a:solidFill>
              <a:latin typeface="Calibri"/>
              <a:ea typeface="Calibri"/>
              <a:cs typeface="Calibri"/>
              <a:sym typeface="Calibri"/>
            </a:endParaRPr>
          </a:p>
        </p:txBody>
      </p:sp>
      <p:sp>
        <p:nvSpPr>
          <p:cNvPr id="738" name="Google Shape;738;p59"/>
          <p:cNvSpPr txBox="1"/>
          <p:nvPr/>
        </p:nvSpPr>
        <p:spPr>
          <a:xfrm>
            <a:off x="490850" y="1870000"/>
            <a:ext cx="8467500" cy="15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3100" u="sng">
                <a:solidFill>
                  <a:schemeClr val="lt1"/>
                </a:solidFill>
                <a:latin typeface="Calibri"/>
                <a:ea typeface="Calibri"/>
                <a:cs typeface="Calibri"/>
                <a:sym typeface="Calibri"/>
              </a:rPr>
              <a:t>白川町に中長期で新たな</a:t>
            </a:r>
            <a:r>
              <a:rPr b="1" lang="ja" sz="3100" u="sng">
                <a:solidFill>
                  <a:srgbClr val="FF9900"/>
                </a:solidFill>
                <a:latin typeface="Calibri"/>
                <a:ea typeface="Calibri"/>
                <a:cs typeface="Calibri"/>
                <a:sym typeface="Calibri"/>
              </a:rPr>
              <a:t>関係人口</a:t>
            </a:r>
            <a:r>
              <a:rPr b="1" lang="ja" sz="3100" u="sng">
                <a:solidFill>
                  <a:schemeClr val="lt1"/>
                </a:solidFill>
                <a:latin typeface="Calibri"/>
                <a:ea typeface="Calibri"/>
                <a:cs typeface="Calibri"/>
                <a:sym typeface="Calibri"/>
              </a:rPr>
              <a:t>を創出し</a:t>
            </a:r>
            <a:endParaRPr b="1" sz="3100" u="sng">
              <a:solidFill>
                <a:schemeClr val="lt1"/>
              </a:solidFill>
              <a:latin typeface="Calibri"/>
              <a:ea typeface="Calibri"/>
              <a:cs typeface="Calibri"/>
              <a:sym typeface="Calibri"/>
            </a:endParaRPr>
          </a:p>
          <a:p>
            <a:pPr indent="0" lvl="0" marL="0" rtl="0" algn="ctr">
              <a:spcBef>
                <a:spcPts val="0"/>
              </a:spcBef>
              <a:spcAft>
                <a:spcPts val="0"/>
              </a:spcAft>
              <a:buNone/>
            </a:pPr>
            <a:r>
              <a:rPr b="1" lang="ja" sz="3100" u="sng">
                <a:solidFill>
                  <a:schemeClr val="lt1"/>
                </a:solidFill>
                <a:latin typeface="Calibri"/>
                <a:ea typeface="Calibri"/>
                <a:cs typeface="Calibri"/>
                <a:sym typeface="Calibri"/>
              </a:rPr>
              <a:t>更なる</a:t>
            </a:r>
            <a:r>
              <a:rPr b="1" lang="ja" sz="3100" u="sng">
                <a:solidFill>
                  <a:srgbClr val="FF0000"/>
                </a:solidFill>
                <a:latin typeface="Calibri"/>
                <a:ea typeface="Calibri"/>
                <a:cs typeface="Calibri"/>
                <a:sym typeface="Calibri"/>
              </a:rPr>
              <a:t>価値向上</a:t>
            </a:r>
            <a:r>
              <a:rPr b="1" lang="ja" sz="3100" u="sng">
                <a:solidFill>
                  <a:schemeClr val="lt1"/>
                </a:solidFill>
                <a:latin typeface="Calibri"/>
                <a:ea typeface="Calibri"/>
                <a:cs typeface="Calibri"/>
                <a:sym typeface="Calibri"/>
              </a:rPr>
              <a:t>に貢献する</a:t>
            </a:r>
            <a:endParaRPr b="1" sz="3100" u="sng">
              <a:solidFill>
                <a:schemeClr val="lt1"/>
              </a:solidFill>
              <a:latin typeface="Calibri"/>
              <a:ea typeface="Calibri"/>
              <a:cs typeface="Calibri"/>
              <a:sym typeface="Calibri"/>
            </a:endParaRPr>
          </a:p>
        </p:txBody>
      </p:sp>
      <p:sp>
        <p:nvSpPr>
          <p:cNvPr id="739" name="Google Shape;739;p59"/>
          <p:cNvSpPr txBox="1"/>
          <p:nvPr/>
        </p:nvSpPr>
        <p:spPr>
          <a:xfrm>
            <a:off x="4851925" y="3184850"/>
            <a:ext cx="3861300" cy="5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200">
                <a:solidFill>
                  <a:schemeClr val="lt1"/>
                </a:solidFill>
                <a:latin typeface="Calibri"/>
                <a:ea typeface="Calibri"/>
                <a:cs typeface="Calibri"/>
                <a:sym typeface="Calibri"/>
              </a:rPr>
              <a:t>お手伝いさせていただきます</a:t>
            </a:r>
            <a:endParaRPr b="1" sz="2200">
              <a:solidFill>
                <a:schemeClr val="lt1"/>
              </a:solidFill>
              <a:latin typeface="Calibri"/>
              <a:ea typeface="Calibri"/>
              <a:cs typeface="Calibri"/>
              <a:sym typeface="Calibri"/>
            </a:endParaRPr>
          </a:p>
        </p:txBody>
      </p:sp>
      <p:sp>
        <p:nvSpPr>
          <p:cNvPr id="740" name="Google Shape;740;p59"/>
          <p:cNvSpPr txBox="1"/>
          <p:nvPr/>
        </p:nvSpPr>
        <p:spPr>
          <a:xfrm>
            <a:off x="1135875" y="3898125"/>
            <a:ext cx="7336200" cy="76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600">
                <a:solidFill>
                  <a:srgbClr val="FF9900"/>
                </a:solidFill>
                <a:latin typeface="Calibri"/>
                <a:ea typeface="Calibri"/>
                <a:cs typeface="Calibri"/>
                <a:sym typeface="Calibri"/>
              </a:rPr>
              <a:t>ご検討よろしくお願いいたします</a:t>
            </a:r>
            <a:endParaRPr b="1" sz="2600">
              <a:solidFill>
                <a:srgbClr val="FF99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0"/>
          <p:cNvSpPr txBox="1"/>
          <p:nvPr/>
        </p:nvSpPr>
        <p:spPr>
          <a:xfrm>
            <a:off x="607500" y="423300"/>
            <a:ext cx="7505700" cy="6169800"/>
          </a:xfrm>
          <a:prstGeom prst="rect">
            <a:avLst/>
          </a:prstGeom>
          <a:noFill/>
          <a:ln>
            <a:noFill/>
          </a:ln>
        </p:spPr>
        <p:txBody>
          <a:bodyPr anchorCtr="0" anchor="t" bIns="22850" lIns="45725" spcFirstLastPara="1" rIns="45725" wrap="square" tIns="22850">
            <a:spAutoFit/>
          </a:bodyPr>
          <a:lstStyle/>
          <a:p>
            <a:pPr indent="0" lvl="0" marL="0" marR="0" rtl="0" algn="l">
              <a:lnSpc>
                <a:spcPct val="100000"/>
              </a:lnSpc>
              <a:spcBef>
                <a:spcPts val="0"/>
              </a:spcBef>
              <a:spcAft>
                <a:spcPts val="0"/>
              </a:spcAft>
              <a:buNone/>
            </a:pPr>
            <a:r>
              <a:t/>
            </a:r>
            <a:endParaRPr b="0" i="0" sz="1500" u="sng" cap="none" strike="noStrike">
              <a:solidFill>
                <a:schemeClr val="hlink"/>
              </a:solidFill>
              <a:latin typeface="Arial"/>
              <a:ea typeface="Arial"/>
              <a:cs typeface="Arial"/>
              <a:sym typeface="Arial"/>
            </a:endParaRPr>
          </a:p>
          <a:p>
            <a:pPr indent="-323850" lvl="0" marL="457200" marR="0" rtl="0" algn="l">
              <a:lnSpc>
                <a:spcPct val="100000"/>
              </a:lnSpc>
              <a:spcBef>
                <a:spcPts val="0"/>
              </a:spcBef>
              <a:spcAft>
                <a:spcPts val="0"/>
              </a:spcAft>
              <a:buClr>
                <a:srgbClr val="4D4D4D"/>
              </a:buClr>
              <a:buSzPts val="1500"/>
              <a:buFont typeface="Arial"/>
              <a:buChar char="●"/>
            </a:pPr>
            <a:r>
              <a:rPr b="0" i="0" lang="ja" sz="1500" u="none" cap="none" strike="noStrike">
                <a:solidFill>
                  <a:srgbClr val="333333"/>
                </a:solidFill>
                <a:latin typeface="Arial"/>
                <a:ea typeface="Arial"/>
                <a:cs typeface="Arial"/>
                <a:sym typeface="Arial"/>
              </a:rPr>
              <a:t>白川おとなう：白川町観光協会　</a:t>
            </a:r>
            <a:r>
              <a:rPr b="0" i="0" lang="ja" sz="1500" u="sng" cap="none" strike="noStrike">
                <a:solidFill>
                  <a:schemeClr val="hlink"/>
                </a:solidFill>
                <a:latin typeface="Arial"/>
                <a:ea typeface="Arial"/>
                <a:cs typeface="Arial"/>
                <a:sym typeface="Arial"/>
                <a:hlinkClick r:id="rId3"/>
              </a:rPr>
              <a:t>https://mino-shirakawa.com/</a:t>
            </a:r>
            <a:endParaRPr sz="1500">
              <a:solidFill>
                <a:srgbClr val="333333"/>
              </a:solidFill>
            </a:endParaRPr>
          </a:p>
          <a:p>
            <a:pPr indent="-323850" lvl="0" marL="457200" marR="0" rtl="0" algn="l">
              <a:lnSpc>
                <a:spcPct val="100000"/>
              </a:lnSpc>
              <a:spcBef>
                <a:spcPts val="0"/>
              </a:spcBef>
              <a:spcAft>
                <a:spcPts val="0"/>
              </a:spcAft>
              <a:buClr>
                <a:srgbClr val="333333"/>
              </a:buClr>
              <a:buSzPts val="1500"/>
              <a:buChar char="●"/>
            </a:pPr>
            <a:r>
              <a:rPr lang="ja" sz="1500">
                <a:solidFill>
                  <a:srgbClr val="333333"/>
                </a:solidFill>
              </a:rPr>
              <a:t>｢関係人口｣と ｢地域運営組織｣ をめぐる論点 小田切 徳美 （明</a:t>
            </a:r>
            <a:r>
              <a:rPr lang="ja" sz="1500">
                <a:solidFill>
                  <a:srgbClr val="333333"/>
                </a:solidFill>
              </a:rPr>
              <a:t>治大学） 2019年２月26日</a:t>
            </a:r>
            <a:r>
              <a:rPr lang="ja" sz="1500" u="sng">
                <a:solidFill>
                  <a:schemeClr val="hlink"/>
                </a:solidFill>
                <a:hlinkClick r:id="rId4"/>
              </a:rPr>
              <a:t>https://www.chisou.go.jp/sousei/meeting/kankeijinkou/h31-2-26-shiryou7.pdf</a:t>
            </a:r>
            <a:endParaRPr sz="1500">
              <a:solidFill>
                <a:srgbClr val="4D4D4D"/>
              </a:solidFill>
            </a:endParaRPr>
          </a:p>
          <a:p>
            <a:pPr indent="-323850" lvl="0" marL="457200" marR="0" rtl="0" algn="l">
              <a:lnSpc>
                <a:spcPct val="100000"/>
              </a:lnSpc>
              <a:spcBef>
                <a:spcPts val="0"/>
              </a:spcBef>
              <a:spcAft>
                <a:spcPts val="0"/>
              </a:spcAft>
              <a:buClr>
                <a:srgbClr val="4D4D4D"/>
              </a:buClr>
              <a:buSzPts val="1500"/>
              <a:buChar char="●"/>
            </a:pPr>
            <a:r>
              <a:rPr lang="ja" sz="1500">
                <a:solidFill>
                  <a:srgbClr val="4D4D4D"/>
                </a:solidFill>
              </a:rPr>
              <a:t>交流人口から関係人口への変容可能性の検討 ―観光経験による関与意識醸成と地域への継続的な関わり意向との関係―  田原 洋樹、敷田 麻実 2023年3月　</a:t>
            </a:r>
            <a:r>
              <a:rPr lang="ja" sz="1500" u="sng">
                <a:solidFill>
                  <a:schemeClr val="hlink"/>
                </a:solidFill>
                <a:hlinkClick r:id="rId5"/>
              </a:rPr>
              <a:t>https://www.jstage.jst.go.jp/article/jitr/34/2/34_49/_pdf/-char/ja</a:t>
            </a:r>
            <a:endParaRPr sz="1500">
              <a:solidFill>
                <a:srgbClr val="4D4D4D"/>
              </a:solidFill>
            </a:endParaRPr>
          </a:p>
          <a:p>
            <a:pPr indent="-323850" lvl="0" marL="457200" marR="114300" rtl="0" algn="l">
              <a:lnSpc>
                <a:spcPct val="150000"/>
              </a:lnSpc>
              <a:spcBef>
                <a:spcPts val="0"/>
              </a:spcBef>
              <a:spcAft>
                <a:spcPts val="0"/>
              </a:spcAft>
              <a:buClr>
                <a:srgbClr val="4D4D4D"/>
              </a:buClr>
              <a:buSzPts val="1500"/>
              <a:buChar char="●"/>
            </a:pPr>
            <a:r>
              <a:rPr lang="ja" sz="1500">
                <a:solidFill>
                  <a:srgbClr val="222222"/>
                </a:solidFill>
              </a:rPr>
              <a:t>白川町まち・ひと・しごと創生総合戦</a:t>
            </a:r>
            <a:r>
              <a:rPr lang="ja" sz="1500">
                <a:solidFill>
                  <a:srgbClr val="222222"/>
                </a:solidFill>
              </a:rPr>
              <a:t>略　</a:t>
            </a:r>
            <a:r>
              <a:rPr lang="ja" sz="1500" u="sng">
                <a:solidFill>
                  <a:schemeClr val="hlink"/>
                </a:solidFill>
                <a:hlinkClick r:id="rId6"/>
              </a:rPr>
              <a:t>https://www.town.shirakawa.lg.jp/chousei/keikaku/1002116.html</a:t>
            </a:r>
            <a:endParaRPr sz="1500" u="sng">
              <a:solidFill>
                <a:schemeClr val="hlink"/>
              </a:solidFill>
            </a:endParaRPr>
          </a:p>
          <a:p>
            <a:pPr indent="-323850" lvl="0" marL="457200" marR="114300" rtl="0" algn="l">
              <a:lnSpc>
                <a:spcPct val="150000"/>
              </a:lnSpc>
              <a:spcBef>
                <a:spcPts val="0"/>
              </a:spcBef>
              <a:spcAft>
                <a:spcPts val="0"/>
              </a:spcAft>
              <a:buClr>
                <a:srgbClr val="222222"/>
              </a:buClr>
              <a:buSzPts val="1500"/>
              <a:buChar char="●"/>
            </a:pPr>
            <a:r>
              <a:rPr lang="ja" sz="1500">
                <a:solidFill>
                  <a:srgbClr val="222222"/>
                </a:solidFill>
              </a:rPr>
              <a:t>数字で見る町の姿　</a:t>
            </a:r>
            <a:r>
              <a:rPr lang="ja" sz="1500" u="sng">
                <a:solidFill>
                  <a:schemeClr val="hlink"/>
                </a:solidFill>
                <a:hlinkClick r:id="rId7"/>
              </a:rPr>
              <a:t>https://www.town.shirakawa.lg.jp/_res/projects/default_project/_page_/001/002/043/2023machinosugata.pdf</a:t>
            </a:r>
            <a:endParaRPr sz="1500">
              <a:solidFill>
                <a:srgbClr val="222222"/>
              </a:solidFill>
            </a:endParaRPr>
          </a:p>
          <a:p>
            <a:pPr indent="-323850" lvl="0" marL="457200" marR="114300" rtl="0" algn="l">
              <a:lnSpc>
                <a:spcPct val="150000"/>
              </a:lnSpc>
              <a:spcBef>
                <a:spcPts val="0"/>
              </a:spcBef>
              <a:spcAft>
                <a:spcPts val="0"/>
              </a:spcAft>
              <a:buClr>
                <a:srgbClr val="222222"/>
              </a:buClr>
              <a:buSzPts val="1500"/>
              <a:buChar char="●"/>
            </a:pPr>
            <a:r>
              <a:rPr lang="ja" sz="1500">
                <a:solidFill>
                  <a:srgbClr val="222222"/>
                </a:solidFill>
              </a:rPr>
              <a:t>広域的地域活性化のための基盤整備に関する法律の一部を改正する法律案 国土交通省</a:t>
            </a:r>
            <a:r>
              <a:rPr lang="ja" sz="1500" u="sng">
                <a:solidFill>
                  <a:schemeClr val="hlink"/>
                </a:solidFill>
                <a:hlinkClick r:id="rId8"/>
              </a:rPr>
              <a:t>https://www.mlit.go.jp/report/press/content/001722229.pdf</a:t>
            </a:r>
            <a:endParaRPr sz="1500">
              <a:solidFill>
                <a:srgbClr val="222222"/>
              </a:solidFill>
            </a:endParaRPr>
          </a:p>
          <a:p>
            <a:pPr indent="0" lvl="0" marL="457200" marR="114300" rtl="0" algn="l">
              <a:lnSpc>
                <a:spcPct val="150000"/>
              </a:lnSpc>
              <a:spcBef>
                <a:spcPts val="1100"/>
              </a:spcBef>
              <a:spcAft>
                <a:spcPts val="0"/>
              </a:spcAft>
              <a:buNone/>
            </a:pPr>
            <a:r>
              <a:t/>
            </a:r>
            <a:endParaRPr sz="1100">
              <a:solidFill>
                <a:srgbClr val="222222"/>
              </a:solidFill>
            </a:endParaRPr>
          </a:p>
          <a:p>
            <a:pPr indent="0" lvl="0" marL="457200" marR="0" rtl="0" algn="l">
              <a:lnSpc>
                <a:spcPct val="100000"/>
              </a:lnSpc>
              <a:spcBef>
                <a:spcPts val="1100"/>
              </a:spcBef>
              <a:spcAft>
                <a:spcPts val="0"/>
              </a:spcAft>
              <a:buNone/>
            </a:pPr>
            <a:r>
              <a:t/>
            </a:r>
            <a:endParaRPr sz="1100">
              <a:solidFill>
                <a:srgbClr val="4D4D4D"/>
              </a:solidFill>
            </a:endParaRPr>
          </a:p>
          <a:p>
            <a:pPr indent="0" lvl="0" marL="228600" marR="0" rtl="0" algn="l">
              <a:lnSpc>
                <a:spcPct val="100000"/>
              </a:lnSpc>
              <a:spcBef>
                <a:spcPts val="0"/>
              </a:spcBef>
              <a:spcAft>
                <a:spcPts val="0"/>
              </a:spcAft>
              <a:buClr>
                <a:srgbClr val="4D4D4D"/>
              </a:buClr>
              <a:buSzPts val="1100"/>
              <a:buFont typeface="Arial"/>
              <a:buNone/>
            </a:pPr>
            <a:r>
              <a:t/>
            </a:r>
            <a:endParaRPr b="0" i="0" sz="1100" u="none" cap="none" strike="noStrike">
              <a:solidFill>
                <a:srgbClr val="333333"/>
              </a:solidFill>
              <a:latin typeface="Arial"/>
              <a:ea typeface="Arial"/>
              <a:cs typeface="Arial"/>
              <a:sym typeface="Arial"/>
            </a:endParaRPr>
          </a:p>
          <a:p>
            <a:pPr indent="-228600" lvl="0" marL="457200" marR="0" rtl="0" algn="l">
              <a:lnSpc>
                <a:spcPct val="100000"/>
              </a:lnSpc>
              <a:spcBef>
                <a:spcPts val="0"/>
              </a:spcBef>
              <a:spcAft>
                <a:spcPts val="0"/>
              </a:spcAft>
              <a:buClr>
                <a:srgbClr val="333333"/>
              </a:buClr>
              <a:buSzPts val="950"/>
              <a:buFont typeface="Meiryo"/>
              <a:buNone/>
            </a:pPr>
            <a:r>
              <a:t/>
            </a:r>
            <a:endParaRPr b="0" i="0" sz="950" u="none" cap="none" strike="noStrike">
              <a:solidFill>
                <a:srgbClr val="333333"/>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a:p>
            <a:pPr indent="-76200" lvl="0" marL="139700" marR="0" rtl="0" algn="l">
              <a:lnSpc>
                <a:spcPct val="100000"/>
              </a:lnSpc>
              <a:spcBef>
                <a:spcPts val="0"/>
              </a:spcBef>
              <a:spcAft>
                <a:spcPts val="0"/>
              </a:spcAft>
              <a:buClr>
                <a:schemeClr val="dk1"/>
              </a:buClr>
              <a:buSzPts val="900"/>
              <a:buFont typeface="Arial"/>
              <a:buNone/>
            </a:pPr>
            <a:r>
              <a:t/>
            </a:r>
            <a:endParaRPr b="0" i="0" sz="900" u="none" cap="none" strike="noStrike">
              <a:solidFill>
                <a:srgbClr val="56565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6C6F84"/>
              </a:solidFill>
              <a:highlight>
                <a:srgbClr val="EEF4FF"/>
              </a:highlight>
              <a:latin typeface="Noto Sans"/>
              <a:ea typeface="Noto Sans"/>
              <a:cs typeface="Noto Sans"/>
              <a:sym typeface="Noto Sans"/>
            </a:endParaRPr>
          </a:p>
        </p:txBody>
      </p:sp>
      <p:sp>
        <p:nvSpPr>
          <p:cNvPr id="746" name="Google Shape;746;p60"/>
          <p:cNvSpPr/>
          <p:nvPr/>
        </p:nvSpPr>
        <p:spPr>
          <a:xfrm>
            <a:off x="0" y="-565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7" name="Google Shape;747;p60"/>
          <p:cNvSpPr txBox="1"/>
          <p:nvPr/>
        </p:nvSpPr>
        <p:spPr>
          <a:xfrm>
            <a:off x="70650" y="353250"/>
            <a:ext cx="466200" cy="40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rPr>
              <a:t>参考文献</a:t>
            </a:r>
            <a:endParaRPr b="1" sz="1900">
              <a:solidFill>
                <a:schemeClr val="lt1"/>
              </a:solidFill>
            </a:endParaRPr>
          </a:p>
          <a:p>
            <a:pPr indent="0" lvl="0" marL="0" rtl="0" algn="ctr">
              <a:spcBef>
                <a:spcPts val="0"/>
              </a:spcBef>
              <a:spcAft>
                <a:spcPts val="0"/>
              </a:spcAft>
              <a:buNone/>
            </a:pPr>
            <a:r>
              <a:t/>
            </a:r>
            <a:endParaRPr b="1" sz="19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4" name="Shape 184"/>
        <p:cNvGrpSpPr/>
        <p:nvPr/>
      </p:nvGrpSpPr>
      <p:grpSpPr>
        <a:xfrm>
          <a:off x="0" y="0"/>
          <a:ext cx="0" cy="0"/>
          <a:chOff x="0" y="0"/>
          <a:chExt cx="0" cy="0"/>
        </a:xfrm>
      </p:grpSpPr>
      <p:sp>
        <p:nvSpPr>
          <p:cNvPr id="185" name="Google Shape;185;p29"/>
          <p:cNvSpPr txBox="1"/>
          <p:nvPr/>
        </p:nvSpPr>
        <p:spPr>
          <a:xfrm>
            <a:off x="4020254" y="2138760"/>
            <a:ext cx="4571400" cy="461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ja" sz="3000">
                <a:solidFill>
                  <a:schemeClr val="lt1"/>
                </a:solidFill>
              </a:rPr>
              <a:t>白川町の課題</a:t>
            </a:r>
            <a:endParaRPr sz="700">
              <a:solidFill>
                <a:schemeClr val="lt1"/>
              </a:solidFill>
            </a:endParaRPr>
          </a:p>
        </p:txBody>
      </p:sp>
      <p:sp>
        <p:nvSpPr>
          <p:cNvPr id="186" name="Google Shape;186;p29"/>
          <p:cNvSpPr txBox="1"/>
          <p:nvPr/>
        </p:nvSpPr>
        <p:spPr>
          <a:xfrm>
            <a:off x="553379" y="1702991"/>
            <a:ext cx="26418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ja" sz="7500" u="none" cap="none" strike="noStrike">
                <a:solidFill>
                  <a:schemeClr val="lt1"/>
                </a:solidFill>
                <a:latin typeface="Arial"/>
                <a:ea typeface="Arial"/>
                <a:cs typeface="Arial"/>
                <a:sym typeface="Arial"/>
              </a:rPr>
              <a:t>01</a:t>
            </a:r>
            <a:endParaRPr sz="700">
              <a:solidFill>
                <a:schemeClr val="lt1"/>
              </a:solidFill>
            </a:endParaRPr>
          </a:p>
        </p:txBody>
      </p:sp>
      <p:sp>
        <p:nvSpPr>
          <p:cNvPr id="187" name="Google Shape;187;p29"/>
          <p:cNvSpPr txBox="1"/>
          <p:nvPr/>
        </p:nvSpPr>
        <p:spPr>
          <a:xfrm>
            <a:off x="4020254" y="2658665"/>
            <a:ext cx="45393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ja" sz="1700">
                <a:solidFill>
                  <a:schemeClr val="lt1"/>
                </a:solidFill>
              </a:rPr>
              <a:t>Issues in Shirakawa Town </a:t>
            </a:r>
            <a:endParaRPr sz="700">
              <a:solidFill>
                <a:schemeClr val="lt1"/>
              </a:solidFill>
            </a:endParaRPr>
          </a:p>
        </p:txBody>
      </p:sp>
      <p:cxnSp>
        <p:nvCxnSpPr>
          <p:cNvPr id="188" name="Google Shape;188;p29"/>
          <p:cNvCxnSpPr/>
          <p:nvPr/>
        </p:nvCxnSpPr>
        <p:spPr>
          <a:xfrm rot="10800000">
            <a:off x="3195229" y="1826381"/>
            <a:ext cx="0" cy="14907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p:nvPr/>
        </p:nvSpPr>
        <p:spPr>
          <a:xfrm>
            <a:off x="1164713" y="144350"/>
            <a:ext cx="1434263" cy="822750"/>
          </a:xfrm>
          <a:prstGeom prst="flowChartPunchedTape">
            <a:avLst/>
          </a:prstGeom>
          <a:solidFill>
            <a:srgbClr val="D6F5EE"/>
          </a:solidFill>
          <a:ln cap="flat" cmpd="sng" w="2857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94" name="Google Shape;194;p30"/>
          <p:cNvPicPr preferRelativeResize="0"/>
          <p:nvPr/>
        </p:nvPicPr>
        <p:blipFill rotWithShape="1">
          <a:blip r:embed="rId3">
            <a:alphaModFix/>
          </a:blip>
          <a:srcRect b="0" l="0" r="0" t="0"/>
          <a:stretch/>
        </p:blipFill>
        <p:spPr>
          <a:xfrm>
            <a:off x="3244025" y="95725"/>
            <a:ext cx="1962975" cy="1717824"/>
          </a:xfrm>
          <a:prstGeom prst="rect">
            <a:avLst/>
          </a:prstGeom>
          <a:noFill/>
          <a:ln>
            <a:noFill/>
          </a:ln>
        </p:spPr>
      </p:pic>
      <p:sp>
        <p:nvSpPr>
          <p:cNvPr id="195" name="Google Shape;195;p30"/>
          <p:cNvSpPr/>
          <p:nvPr/>
        </p:nvSpPr>
        <p:spPr>
          <a:xfrm>
            <a:off x="0" y="-113050"/>
            <a:ext cx="607500" cy="5256600"/>
          </a:xfrm>
          <a:prstGeom prst="rect">
            <a:avLst/>
          </a:prstGeom>
          <a:solidFill>
            <a:srgbClr val="1F49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6" name="Google Shape;196;p30"/>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白川町の課題</a:t>
            </a:r>
            <a:endParaRPr b="1" sz="1900">
              <a:solidFill>
                <a:schemeClr val="lt1"/>
              </a:solidFill>
              <a:latin typeface="Calibri"/>
              <a:ea typeface="Calibri"/>
              <a:cs typeface="Calibri"/>
              <a:sym typeface="Calibri"/>
            </a:endParaRPr>
          </a:p>
        </p:txBody>
      </p:sp>
      <p:grpSp>
        <p:nvGrpSpPr>
          <p:cNvPr id="197" name="Google Shape;197;p30"/>
          <p:cNvGrpSpPr/>
          <p:nvPr/>
        </p:nvGrpSpPr>
        <p:grpSpPr>
          <a:xfrm>
            <a:off x="5018949" y="1"/>
            <a:ext cx="4016042" cy="2823500"/>
            <a:chOff x="733740" y="532450"/>
            <a:chExt cx="4140249" cy="2991629"/>
          </a:xfrm>
        </p:grpSpPr>
        <p:pic>
          <p:nvPicPr>
            <p:cNvPr id="198" name="Google Shape;198;p30"/>
            <p:cNvPicPr preferRelativeResize="0"/>
            <p:nvPr/>
          </p:nvPicPr>
          <p:blipFill>
            <a:blip r:embed="rId4">
              <a:alphaModFix/>
            </a:blip>
            <a:stretch>
              <a:fillRect/>
            </a:stretch>
          </p:blipFill>
          <p:spPr>
            <a:xfrm>
              <a:off x="733740" y="831679"/>
              <a:ext cx="4140249" cy="2692400"/>
            </a:xfrm>
            <a:prstGeom prst="rect">
              <a:avLst/>
            </a:prstGeom>
            <a:noFill/>
            <a:ln>
              <a:noFill/>
            </a:ln>
          </p:spPr>
        </p:pic>
        <p:sp>
          <p:nvSpPr>
            <p:cNvPr id="199" name="Google Shape;199;p30"/>
            <p:cNvSpPr/>
            <p:nvPr/>
          </p:nvSpPr>
          <p:spPr>
            <a:xfrm>
              <a:off x="1073050" y="532450"/>
              <a:ext cx="3487200" cy="330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chemeClr val="lt1"/>
                  </a:solidFill>
                </a:rPr>
                <a:t>人口減少</a:t>
              </a:r>
              <a:endParaRPr b="1" sz="1600">
                <a:solidFill>
                  <a:schemeClr val="lt1"/>
                </a:solidFill>
              </a:endParaRPr>
            </a:p>
          </p:txBody>
        </p:sp>
      </p:grpSp>
      <p:pic>
        <p:nvPicPr>
          <p:cNvPr id="200" name="Google Shape;200;p30"/>
          <p:cNvPicPr preferRelativeResize="0"/>
          <p:nvPr/>
        </p:nvPicPr>
        <p:blipFill>
          <a:blip r:embed="rId5">
            <a:alphaModFix/>
          </a:blip>
          <a:stretch>
            <a:fillRect/>
          </a:stretch>
        </p:blipFill>
        <p:spPr>
          <a:xfrm>
            <a:off x="4886925" y="3140975"/>
            <a:ext cx="3790674" cy="1813550"/>
          </a:xfrm>
          <a:prstGeom prst="rect">
            <a:avLst/>
          </a:prstGeom>
          <a:noFill/>
          <a:ln>
            <a:noFill/>
          </a:ln>
        </p:spPr>
      </p:pic>
      <p:sp>
        <p:nvSpPr>
          <p:cNvPr id="201" name="Google Shape;201;p30"/>
          <p:cNvSpPr/>
          <p:nvPr/>
        </p:nvSpPr>
        <p:spPr>
          <a:xfrm>
            <a:off x="5336025" y="2823500"/>
            <a:ext cx="2939100" cy="225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chemeClr val="lt1"/>
                </a:solidFill>
              </a:rPr>
              <a:t>税収</a:t>
            </a:r>
            <a:r>
              <a:rPr b="1" lang="ja" sz="1600">
                <a:solidFill>
                  <a:schemeClr val="lt1"/>
                </a:solidFill>
              </a:rPr>
              <a:t>減少</a:t>
            </a:r>
            <a:endParaRPr b="1" sz="1600">
              <a:solidFill>
                <a:schemeClr val="lt1"/>
              </a:solidFill>
            </a:endParaRPr>
          </a:p>
        </p:txBody>
      </p:sp>
      <p:pic>
        <p:nvPicPr>
          <p:cNvPr id="202" name="Google Shape;202;p30"/>
          <p:cNvPicPr preferRelativeResize="0"/>
          <p:nvPr/>
        </p:nvPicPr>
        <p:blipFill>
          <a:blip r:embed="rId6">
            <a:alphaModFix/>
          </a:blip>
          <a:stretch>
            <a:fillRect/>
          </a:stretch>
        </p:blipFill>
        <p:spPr>
          <a:xfrm>
            <a:off x="851863" y="3049400"/>
            <a:ext cx="3790675" cy="1996690"/>
          </a:xfrm>
          <a:prstGeom prst="rect">
            <a:avLst/>
          </a:prstGeom>
          <a:noFill/>
          <a:ln>
            <a:noFill/>
          </a:ln>
        </p:spPr>
      </p:pic>
      <p:sp>
        <p:nvSpPr>
          <p:cNvPr id="203" name="Google Shape;203;p30"/>
          <p:cNvSpPr/>
          <p:nvPr/>
        </p:nvSpPr>
        <p:spPr>
          <a:xfrm>
            <a:off x="1419804" y="2823488"/>
            <a:ext cx="2857500" cy="211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ja" sz="1600">
                <a:solidFill>
                  <a:schemeClr val="lt1"/>
                </a:solidFill>
              </a:rPr>
              <a:t>農業担い手不足</a:t>
            </a:r>
            <a:endParaRPr b="1" sz="1600">
              <a:solidFill>
                <a:schemeClr val="lt1"/>
              </a:solidFill>
            </a:endParaRPr>
          </a:p>
        </p:txBody>
      </p:sp>
      <p:sp>
        <p:nvSpPr>
          <p:cNvPr id="204" name="Google Shape;204;p30"/>
          <p:cNvSpPr txBox="1"/>
          <p:nvPr/>
        </p:nvSpPr>
        <p:spPr>
          <a:xfrm>
            <a:off x="1263525" y="291750"/>
            <a:ext cx="2532600" cy="3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600">
                <a:solidFill>
                  <a:schemeClr val="dk2"/>
                </a:solidFill>
              </a:rPr>
              <a:t>白川町</a:t>
            </a:r>
            <a:endParaRPr b="1" sz="2600">
              <a:solidFill>
                <a:schemeClr val="dk2"/>
              </a:solidFill>
            </a:endParaRPr>
          </a:p>
        </p:txBody>
      </p:sp>
      <p:sp>
        <p:nvSpPr>
          <p:cNvPr id="205" name="Google Shape;205;p30"/>
          <p:cNvSpPr txBox="1"/>
          <p:nvPr/>
        </p:nvSpPr>
        <p:spPr>
          <a:xfrm>
            <a:off x="853992" y="1064139"/>
            <a:ext cx="3847800" cy="166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 sz="1700" u="none" cap="none" strike="noStrike">
                <a:solidFill>
                  <a:srgbClr val="000000"/>
                </a:solidFill>
                <a:latin typeface="Arial"/>
                <a:ea typeface="Arial"/>
                <a:cs typeface="Arial"/>
                <a:sym typeface="Arial"/>
              </a:rPr>
              <a:t>面積：237.90ｋｍ2</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 sz="1700" u="none" cap="none" strike="noStrike">
                <a:solidFill>
                  <a:srgbClr val="000000"/>
                </a:solidFill>
                <a:latin typeface="Arial"/>
                <a:ea typeface="Arial"/>
                <a:cs typeface="Arial"/>
                <a:sym typeface="Arial"/>
              </a:rPr>
              <a:t>林野率：88.2％</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ja" sz="1700" u="none" cap="none" strike="noStrike">
                <a:solidFill>
                  <a:srgbClr val="000000"/>
                </a:solidFill>
                <a:latin typeface="Arial"/>
                <a:ea typeface="Arial"/>
                <a:cs typeface="Arial"/>
                <a:sym typeface="Arial"/>
              </a:rPr>
              <a:t>可住地（宅地）面積率：1％</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lang="ja" sz="1700"/>
              <a:t>人口：7,412人（令和2年）</a:t>
            </a:r>
            <a:endParaRPr sz="1700"/>
          </a:p>
          <a:p>
            <a:pPr indent="0" lvl="0" marL="0" marR="0" rtl="0" algn="l">
              <a:lnSpc>
                <a:spcPct val="100000"/>
              </a:lnSpc>
              <a:spcBef>
                <a:spcPts val="0"/>
              </a:spcBef>
              <a:spcAft>
                <a:spcPts val="0"/>
              </a:spcAft>
              <a:buClr>
                <a:srgbClr val="000000"/>
              </a:buClr>
              <a:buSzPts val="2000"/>
              <a:buFont typeface="Arial"/>
              <a:buNone/>
            </a:pPr>
            <a:r>
              <a:rPr lang="ja" sz="1700"/>
              <a:t>高齢化率：47%</a:t>
            </a:r>
            <a:endParaRPr sz="1700"/>
          </a:p>
          <a:p>
            <a:pPr indent="0" lvl="0" marL="0" marR="0" rtl="0" algn="l">
              <a:lnSpc>
                <a:spcPct val="100000"/>
              </a:lnSpc>
              <a:spcBef>
                <a:spcPts val="0"/>
              </a:spcBef>
              <a:spcAft>
                <a:spcPts val="0"/>
              </a:spcAft>
              <a:buClr>
                <a:srgbClr val="000000"/>
              </a:buClr>
              <a:buSzPts val="2000"/>
              <a:buFont typeface="Arial"/>
              <a:buNone/>
            </a:pPr>
            <a:r>
              <a:rPr b="1" lang="ja" sz="1700"/>
              <a:t>岐阜県内消滅可能性都市</a:t>
            </a:r>
            <a:r>
              <a:rPr b="1" lang="ja" sz="1700">
                <a:solidFill>
                  <a:srgbClr val="CC0000"/>
                </a:solidFill>
              </a:rPr>
              <a:t>No.1</a:t>
            </a:r>
            <a:endParaRPr b="1" sz="1700">
              <a:solidFill>
                <a:srgbClr val="CC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09" name="Shape 209"/>
        <p:cNvGrpSpPr/>
        <p:nvPr/>
      </p:nvGrpSpPr>
      <p:grpSpPr>
        <a:xfrm>
          <a:off x="0" y="0"/>
          <a:ext cx="0" cy="0"/>
          <a:chOff x="0" y="0"/>
          <a:chExt cx="0" cy="0"/>
        </a:xfrm>
      </p:grpSpPr>
      <p:sp>
        <p:nvSpPr>
          <p:cNvPr id="210" name="Google Shape;210;p31"/>
          <p:cNvSpPr txBox="1"/>
          <p:nvPr/>
        </p:nvSpPr>
        <p:spPr>
          <a:xfrm>
            <a:off x="4020254" y="2138760"/>
            <a:ext cx="4571400" cy="4617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lang="ja" sz="3000">
                <a:solidFill>
                  <a:schemeClr val="lt1"/>
                </a:solidFill>
              </a:rPr>
              <a:t>現状の施策</a:t>
            </a:r>
            <a:endParaRPr sz="700">
              <a:solidFill>
                <a:schemeClr val="lt1"/>
              </a:solidFill>
            </a:endParaRPr>
          </a:p>
        </p:txBody>
      </p:sp>
      <p:sp>
        <p:nvSpPr>
          <p:cNvPr id="211" name="Google Shape;211;p31"/>
          <p:cNvSpPr txBox="1"/>
          <p:nvPr/>
        </p:nvSpPr>
        <p:spPr>
          <a:xfrm>
            <a:off x="553379" y="1702991"/>
            <a:ext cx="2641800" cy="1154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ja" sz="7500" u="none" cap="none" strike="noStrike">
                <a:solidFill>
                  <a:schemeClr val="lt1"/>
                </a:solidFill>
                <a:latin typeface="Arial"/>
                <a:ea typeface="Arial"/>
                <a:cs typeface="Arial"/>
                <a:sym typeface="Arial"/>
              </a:rPr>
              <a:t>0</a:t>
            </a:r>
            <a:r>
              <a:rPr b="1" lang="ja" sz="7500">
                <a:solidFill>
                  <a:schemeClr val="lt1"/>
                </a:solidFill>
              </a:rPr>
              <a:t>2</a:t>
            </a:r>
            <a:endParaRPr sz="700">
              <a:solidFill>
                <a:schemeClr val="lt1"/>
              </a:solidFill>
            </a:endParaRPr>
          </a:p>
        </p:txBody>
      </p:sp>
      <p:sp>
        <p:nvSpPr>
          <p:cNvPr id="212" name="Google Shape;212;p31"/>
          <p:cNvSpPr txBox="1"/>
          <p:nvPr/>
        </p:nvSpPr>
        <p:spPr>
          <a:xfrm>
            <a:off x="4020254" y="2658665"/>
            <a:ext cx="45393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Font typeface="Arial"/>
              <a:buNone/>
            </a:pPr>
            <a:r>
              <a:rPr lang="ja" sz="1700">
                <a:solidFill>
                  <a:schemeClr val="lt1"/>
                </a:solidFill>
              </a:rPr>
              <a:t>Current measures</a:t>
            </a:r>
            <a:endParaRPr sz="700">
              <a:solidFill>
                <a:schemeClr val="lt1"/>
              </a:solidFill>
            </a:endParaRPr>
          </a:p>
        </p:txBody>
      </p:sp>
      <p:cxnSp>
        <p:nvCxnSpPr>
          <p:cNvPr id="213" name="Google Shape;213;p31"/>
          <p:cNvCxnSpPr/>
          <p:nvPr/>
        </p:nvCxnSpPr>
        <p:spPr>
          <a:xfrm rot="10800000">
            <a:off x="3195229" y="1826381"/>
            <a:ext cx="0" cy="14907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p:nvPr/>
        </p:nvSpPr>
        <p:spPr>
          <a:xfrm>
            <a:off x="0" y="-113050"/>
            <a:ext cx="607500" cy="5256600"/>
          </a:xfrm>
          <a:prstGeom prst="rect">
            <a:avLst/>
          </a:prstGeom>
          <a:solidFill>
            <a:srgbClr val="1F49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9" name="Google Shape;219;p32"/>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白川町の</a:t>
            </a:r>
            <a:r>
              <a:rPr b="1" lang="ja" sz="1900">
                <a:solidFill>
                  <a:schemeClr val="lt1"/>
                </a:solidFill>
                <a:latin typeface="Calibri"/>
                <a:ea typeface="Calibri"/>
                <a:cs typeface="Calibri"/>
                <a:sym typeface="Calibri"/>
              </a:rPr>
              <a:t>施策</a:t>
            </a:r>
            <a:endParaRPr b="1" sz="1900">
              <a:solidFill>
                <a:schemeClr val="lt1"/>
              </a:solidFill>
              <a:latin typeface="Calibri"/>
              <a:ea typeface="Calibri"/>
              <a:cs typeface="Calibri"/>
              <a:sym typeface="Calibri"/>
            </a:endParaRPr>
          </a:p>
        </p:txBody>
      </p:sp>
      <p:sp>
        <p:nvSpPr>
          <p:cNvPr id="220" name="Google Shape;220;p32"/>
          <p:cNvSpPr txBox="1"/>
          <p:nvPr/>
        </p:nvSpPr>
        <p:spPr>
          <a:xfrm>
            <a:off x="964650" y="194250"/>
            <a:ext cx="8091900" cy="4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600">
                <a:solidFill>
                  <a:schemeClr val="dk2"/>
                </a:solidFill>
              </a:rPr>
              <a:t>白川町第6次総合計画に則り様々な施策を展開</a:t>
            </a:r>
            <a:endParaRPr b="1" sz="2600">
              <a:solidFill>
                <a:schemeClr val="dk2"/>
              </a:solidFill>
            </a:endParaRPr>
          </a:p>
        </p:txBody>
      </p:sp>
      <p:sp>
        <p:nvSpPr>
          <p:cNvPr id="221" name="Google Shape;221;p32"/>
          <p:cNvSpPr txBox="1"/>
          <p:nvPr/>
        </p:nvSpPr>
        <p:spPr>
          <a:xfrm>
            <a:off x="1819475" y="1866125"/>
            <a:ext cx="3487200" cy="15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222" name="Google Shape;222;p32"/>
          <p:cNvSpPr/>
          <p:nvPr/>
        </p:nvSpPr>
        <p:spPr>
          <a:xfrm>
            <a:off x="1348250" y="4538925"/>
            <a:ext cx="664800" cy="3384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 name="Google Shape;223;p32"/>
          <p:cNvSpPr txBox="1"/>
          <p:nvPr/>
        </p:nvSpPr>
        <p:spPr>
          <a:xfrm>
            <a:off x="2153025" y="4329000"/>
            <a:ext cx="6519900" cy="8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2400">
                <a:solidFill>
                  <a:schemeClr val="dk2"/>
                </a:solidFill>
              </a:rPr>
              <a:t>その中で特に注目したのが</a:t>
            </a:r>
            <a:r>
              <a:rPr b="1" lang="ja" sz="2400" u="sng">
                <a:solidFill>
                  <a:schemeClr val="dk2"/>
                </a:solidFill>
              </a:rPr>
              <a:t>ワーケーション</a:t>
            </a:r>
            <a:endParaRPr b="1" sz="2400" u="sng">
              <a:solidFill>
                <a:schemeClr val="dk2"/>
              </a:solidFill>
            </a:endParaRPr>
          </a:p>
        </p:txBody>
      </p:sp>
      <p:sp>
        <p:nvSpPr>
          <p:cNvPr id="224" name="Google Shape;224;p32"/>
          <p:cNvSpPr/>
          <p:nvPr/>
        </p:nvSpPr>
        <p:spPr>
          <a:xfrm>
            <a:off x="1192875" y="875625"/>
            <a:ext cx="2323500" cy="3226800"/>
          </a:xfrm>
          <a:prstGeom prst="roundRect">
            <a:avLst>
              <a:gd fmla="val 16667" name="adj"/>
            </a:avLst>
          </a:prstGeom>
          <a:solidFill>
            <a:schemeClr val="lt1"/>
          </a:solidFill>
          <a:ln cap="flat" cmpd="sng" w="19050">
            <a:solidFill>
              <a:srgbClr val="DED2B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5" name="Google Shape;225;p32"/>
          <p:cNvSpPr/>
          <p:nvPr/>
        </p:nvSpPr>
        <p:spPr>
          <a:xfrm>
            <a:off x="6216425" y="875613"/>
            <a:ext cx="2323500" cy="3226800"/>
          </a:xfrm>
          <a:prstGeom prst="roundRect">
            <a:avLst>
              <a:gd fmla="val 16667" name="adj"/>
            </a:avLst>
          </a:prstGeom>
          <a:solidFill>
            <a:schemeClr val="lt1"/>
          </a:solidFill>
          <a:ln cap="flat" cmpd="sng" w="19050">
            <a:solidFill>
              <a:srgbClr val="DED2B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6" name="Google Shape;226;p32"/>
          <p:cNvSpPr/>
          <p:nvPr/>
        </p:nvSpPr>
        <p:spPr>
          <a:xfrm>
            <a:off x="3704638" y="893113"/>
            <a:ext cx="2323500" cy="3226800"/>
          </a:xfrm>
          <a:prstGeom prst="roundRect">
            <a:avLst>
              <a:gd fmla="val 16667" name="adj"/>
            </a:avLst>
          </a:prstGeom>
          <a:solidFill>
            <a:schemeClr val="lt1"/>
          </a:solidFill>
          <a:ln cap="flat" cmpd="sng" w="19050">
            <a:solidFill>
              <a:srgbClr val="DED2B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7" name="Google Shape;227;p32"/>
          <p:cNvSpPr txBox="1"/>
          <p:nvPr/>
        </p:nvSpPr>
        <p:spPr>
          <a:xfrm>
            <a:off x="1537425" y="1049450"/>
            <a:ext cx="16344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観光の振興</a:t>
            </a:r>
            <a:endParaRPr b="1" sz="2000">
              <a:solidFill>
                <a:schemeClr val="dk2"/>
              </a:solidFill>
            </a:endParaRPr>
          </a:p>
        </p:txBody>
      </p:sp>
      <p:sp>
        <p:nvSpPr>
          <p:cNvPr id="228" name="Google Shape;228;p32"/>
          <p:cNvSpPr txBox="1"/>
          <p:nvPr/>
        </p:nvSpPr>
        <p:spPr>
          <a:xfrm>
            <a:off x="3947350" y="1049450"/>
            <a:ext cx="18381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関係人口創出</a:t>
            </a:r>
            <a:endParaRPr b="1" sz="2000">
              <a:solidFill>
                <a:schemeClr val="dk2"/>
              </a:solidFill>
            </a:endParaRPr>
          </a:p>
        </p:txBody>
      </p:sp>
      <p:sp>
        <p:nvSpPr>
          <p:cNvPr id="229" name="Google Shape;229;p32"/>
          <p:cNvSpPr txBox="1"/>
          <p:nvPr/>
        </p:nvSpPr>
        <p:spPr>
          <a:xfrm>
            <a:off x="6459125" y="1049450"/>
            <a:ext cx="18381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000">
                <a:solidFill>
                  <a:schemeClr val="dk2"/>
                </a:solidFill>
              </a:rPr>
              <a:t>移住定住促進</a:t>
            </a:r>
            <a:endParaRPr b="1" sz="2000">
              <a:solidFill>
                <a:schemeClr val="dk2"/>
              </a:solidFill>
            </a:endParaRPr>
          </a:p>
        </p:txBody>
      </p:sp>
      <p:sp>
        <p:nvSpPr>
          <p:cNvPr id="230" name="Google Shape;230;p32"/>
          <p:cNvSpPr txBox="1"/>
          <p:nvPr/>
        </p:nvSpPr>
        <p:spPr>
          <a:xfrm>
            <a:off x="1192875" y="3370625"/>
            <a:ext cx="23235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観光プログラムの開発</a:t>
            </a:r>
            <a:endParaRPr sz="1600">
              <a:solidFill>
                <a:schemeClr val="dk2"/>
              </a:solidFill>
            </a:endParaRPr>
          </a:p>
        </p:txBody>
      </p:sp>
      <p:pic>
        <p:nvPicPr>
          <p:cNvPr id="231" name="Google Shape;231;p32"/>
          <p:cNvPicPr preferRelativeResize="0"/>
          <p:nvPr/>
        </p:nvPicPr>
        <p:blipFill>
          <a:blip r:embed="rId3">
            <a:alphaModFix/>
          </a:blip>
          <a:stretch>
            <a:fillRect/>
          </a:stretch>
        </p:blipFill>
        <p:spPr>
          <a:xfrm>
            <a:off x="1351625" y="1626988"/>
            <a:ext cx="2006001" cy="1504500"/>
          </a:xfrm>
          <a:prstGeom prst="rect">
            <a:avLst/>
          </a:prstGeom>
          <a:noFill/>
          <a:ln>
            <a:noFill/>
          </a:ln>
        </p:spPr>
      </p:pic>
      <p:sp>
        <p:nvSpPr>
          <p:cNvPr id="232" name="Google Shape;232;p32"/>
          <p:cNvSpPr txBox="1"/>
          <p:nvPr/>
        </p:nvSpPr>
        <p:spPr>
          <a:xfrm>
            <a:off x="3704650" y="3370625"/>
            <a:ext cx="23235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応援人口の創造</a:t>
            </a:r>
            <a:endParaRPr sz="1600">
              <a:solidFill>
                <a:schemeClr val="dk2"/>
              </a:solidFill>
            </a:endParaRPr>
          </a:p>
          <a:p>
            <a:pPr indent="0" lvl="0" marL="0" rtl="0" algn="ctr">
              <a:spcBef>
                <a:spcPts val="0"/>
              </a:spcBef>
              <a:spcAft>
                <a:spcPts val="0"/>
              </a:spcAft>
              <a:buNone/>
            </a:pPr>
            <a:r>
              <a:rPr lang="ja" sz="1600">
                <a:solidFill>
                  <a:schemeClr val="dk2"/>
                </a:solidFill>
              </a:rPr>
              <a:t>ふるさと納税の活用</a:t>
            </a:r>
            <a:endParaRPr sz="1600">
              <a:solidFill>
                <a:schemeClr val="dk2"/>
              </a:solidFill>
            </a:endParaRPr>
          </a:p>
        </p:txBody>
      </p:sp>
      <p:pic>
        <p:nvPicPr>
          <p:cNvPr id="233" name="Google Shape;233;p32"/>
          <p:cNvPicPr preferRelativeResize="0"/>
          <p:nvPr/>
        </p:nvPicPr>
        <p:blipFill>
          <a:blip r:embed="rId4">
            <a:alphaModFix/>
          </a:blip>
          <a:stretch>
            <a:fillRect/>
          </a:stretch>
        </p:blipFill>
        <p:spPr>
          <a:xfrm>
            <a:off x="3863400" y="1626988"/>
            <a:ext cx="2006001" cy="1504500"/>
          </a:xfrm>
          <a:prstGeom prst="rect">
            <a:avLst/>
          </a:prstGeom>
          <a:noFill/>
          <a:ln>
            <a:noFill/>
          </a:ln>
        </p:spPr>
      </p:pic>
      <p:sp>
        <p:nvSpPr>
          <p:cNvPr id="234" name="Google Shape;234;p32"/>
          <p:cNvSpPr txBox="1"/>
          <p:nvPr/>
        </p:nvSpPr>
        <p:spPr>
          <a:xfrm>
            <a:off x="6216425" y="3370625"/>
            <a:ext cx="2323500" cy="43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ja" sz="1600">
                <a:solidFill>
                  <a:schemeClr val="dk2"/>
                </a:solidFill>
              </a:rPr>
              <a:t>空き家の解消</a:t>
            </a:r>
            <a:endParaRPr sz="1600">
              <a:solidFill>
                <a:schemeClr val="dk2"/>
              </a:solidFill>
            </a:endParaRPr>
          </a:p>
          <a:p>
            <a:pPr indent="0" lvl="0" marL="0" rtl="0" algn="ctr">
              <a:spcBef>
                <a:spcPts val="0"/>
              </a:spcBef>
              <a:spcAft>
                <a:spcPts val="0"/>
              </a:spcAft>
              <a:buNone/>
            </a:pPr>
            <a:r>
              <a:rPr lang="ja" sz="1600">
                <a:solidFill>
                  <a:schemeClr val="dk2"/>
                </a:solidFill>
              </a:rPr>
              <a:t>移住者の支援</a:t>
            </a:r>
            <a:endParaRPr sz="1600">
              <a:solidFill>
                <a:schemeClr val="dk2"/>
              </a:solidFill>
            </a:endParaRPr>
          </a:p>
        </p:txBody>
      </p:sp>
      <p:pic>
        <p:nvPicPr>
          <p:cNvPr id="235" name="Google Shape;235;p32"/>
          <p:cNvPicPr preferRelativeResize="0"/>
          <p:nvPr/>
        </p:nvPicPr>
        <p:blipFill>
          <a:blip r:embed="rId5">
            <a:alphaModFix/>
          </a:blip>
          <a:stretch>
            <a:fillRect/>
          </a:stretch>
        </p:blipFill>
        <p:spPr>
          <a:xfrm>
            <a:off x="6375175" y="1627000"/>
            <a:ext cx="2006001" cy="1504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txBox="1"/>
          <p:nvPr/>
        </p:nvSpPr>
        <p:spPr>
          <a:xfrm>
            <a:off x="1018000" y="1169850"/>
            <a:ext cx="6159300" cy="338700"/>
          </a:xfrm>
          <a:prstGeom prst="rect">
            <a:avLst/>
          </a:prstGeom>
          <a:noFill/>
          <a:ln>
            <a:noFill/>
          </a:ln>
        </p:spPr>
        <p:txBody>
          <a:bodyPr anchorCtr="0" anchor="t" bIns="45725" lIns="45725" spcFirstLastPara="1" rIns="45725" wrap="square" tIns="457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pic>
        <p:nvPicPr>
          <p:cNvPr id="241" name="Google Shape;241;p33"/>
          <p:cNvPicPr preferRelativeResize="0"/>
          <p:nvPr/>
        </p:nvPicPr>
        <p:blipFill rotWithShape="1">
          <a:blip r:embed="rId3">
            <a:alphaModFix/>
          </a:blip>
          <a:srcRect b="-28488" l="0" r="-6598" t="-28472"/>
          <a:stretch/>
        </p:blipFill>
        <p:spPr>
          <a:xfrm>
            <a:off x="607500" y="50"/>
            <a:ext cx="9100026" cy="5143500"/>
          </a:xfrm>
          <a:prstGeom prst="rect">
            <a:avLst/>
          </a:prstGeom>
          <a:noFill/>
          <a:ln>
            <a:noFill/>
          </a:ln>
        </p:spPr>
      </p:pic>
      <p:sp>
        <p:nvSpPr>
          <p:cNvPr id="242" name="Google Shape;242;p33"/>
          <p:cNvSpPr/>
          <p:nvPr/>
        </p:nvSpPr>
        <p:spPr>
          <a:xfrm>
            <a:off x="0" y="-1130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3" name="Google Shape;243;p33"/>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ワI</a:t>
            </a:r>
            <a:r>
              <a:rPr b="1" lang="ja" sz="1900">
                <a:solidFill>
                  <a:schemeClr val="lt1"/>
                </a:solidFill>
                <a:latin typeface="Calibri"/>
                <a:ea typeface="Calibri"/>
                <a:cs typeface="Calibri"/>
                <a:sym typeface="Calibri"/>
              </a:rPr>
              <a:t>ケI</a:t>
            </a:r>
            <a:r>
              <a:rPr b="1" lang="ja" sz="1900">
                <a:solidFill>
                  <a:schemeClr val="lt1"/>
                </a:solidFill>
                <a:latin typeface="Calibri"/>
                <a:ea typeface="Calibri"/>
                <a:cs typeface="Calibri"/>
                <a:sym typeface="Calibri"/>
              </a:rPr>
              <a:t>ション実施施設</a:t>
            </a:r>
            <a:endParaRPr b="1" sz="1900">
              <a:solidFill>
                <a:schemeClr val="lt1"/>
              </a:solidFill>
              <a:latin typeface="Calibri"/>
              <a:ea typeface="Calibri"/>
              <a:cs typeface="Calibri"/>
              <a:sym typeface="Calibri"/>
            </a:endParaRPr>
          </a:p>
        </p:txBody>
      </p:sp>
      <p:sp>
        <p:nvSpPr>
          <p:cNvPr id="244" name="Google Shape;244;p33"/>
          <p:cNvSpPr txBox="1"/>
          <p:nvPr/>
        </p:nvSpPr>
        <p:spPr>
          <a:xfrm>
            <a:off x="1012625" y="4468425"/>
            <a:ext cx="7940400" cy="4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900">
                <a:solidFill>
                  <a:schemeClr val="dk2"/>
                </a:solidFill>
              </a:rPr>
              <a:t>その他、農泊施設なども増加中</a:t>
            </a:r>
            <a:endParaRPr sz="19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nvSpPr>
        <p:spPr>
          <a:xfrm>
            <a:off x="897650" y="828595"/>
            <a:ext cx="7519500" cy="815700"/>
          </a:xfrm>
          <a:prstGeom prst="rect">
            <a:avLst/>
          </a:prstGeom>
          <a:noFill/>
          <a:ln>
            <a:noFill/>
          </a:ln>
        </p:spPr>
        <p:txBody>
          <a:bodyPr anchorCtr="0" anchor="t" bIns="22850" lIns="45725" spcFirstLastPara="1" rIns="45725" wrap="square" tIns="22850">
            <a:spAutoFit/>
          </a:bodyPr>
          <a:lstStyle/>
          <a:p>
            <a:pPr indent="0" lvl="0" marL="0" marR="0" rtl="0" algn="ctr">
              <a:lnSpc>
                <a:spcPct val="100000"/>
              </a:lnSpc>
              <a:spcBef>
                <a:spcPts val="0"/>
              </a:spcBef>
              <a:spcAft>
                <a:spcPts val="0"/>
              </a:spcAft>
              <a:buClr>
                <a:srgbClr val="000000"/>
              </a:buClr>
              <a:buSzPts val="2800"/>
              <a:buFont typeface="Arial"/>
              <a:buNone/>
            </a:pPr>
            <a:r>
              <a:rPr b="1" i="0" lang="ja" sz="2500" u="none" cap="none" strike="noStrike">
                <a:solidFill>
                  <a:srgbClr val="000000"/>
                </a:solidFill>
                <a:latin typeface="Arial"/>
                <a:ea typeface="Arial"/>
                <a:cs typeface="Arial"/>
                <a:sym typeface="Arial"/>
              </a:rPr>
              <a:t>白川町のワーキングスペースには、</a:t>
            </a:r>
            <a:endParaRPr b="1"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ja" sz="2500" u="none" cap="none" strike="noStrike">
                <a:solidFill>
                  <a:srgbClr val="000000"/>
                </a:solidFill>
                <a:latin typeface="Arial"/>
                <a:ea typeface="Arial"/>
                <a:cs typeface="Arial"/>
                <a:sym typeface="Arial"/>
              </a:rPr>
              <a:t>子供がいても単身で来る人が多い</a:t>
            </a:r>
            <a:endParaRPr b="1" i="0" sz="2000" u="none" cap="none" strike="noStrike">
              <a:solidFill>
                <a:srgbClr val="366092"/>
              </a:solidFill>
              <a:latin typeface="Arial"/>
              <a:ea typeface="Arial"/>
              <a:cs typeface="Arial"/>
              <a:sym typeface="Arial"/>
            </a:endParaRPr>
          </a:p>
        </p:txBody>
      </p:sp>
      <p:sp>
        <p:nvSpPr>
          <p:cNvPr id="250" name="Google Shape;250;p34"/>
          <p:cNvSpPr txBox="1"/>
          <p:nvPr/>
        </p:nvSpPr>
        <p:spPr>
          <a:xfrm>
            <a:off x="1294650" y="3368363"/>
            <a:ext cx="4733400" cy="10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100">
                <a:solidFill>
                  <a:schemeClr val="accent2"/>
                </a:solidFill>
                <a:latin typeface="Calibri"/>
                <a:ea typeface="Calibri"/>
                <a:cs typeface="Calibri"/>
                <a:sym typeface="Calibri"/>
              </a:rPr>
              <a:t>我々の願い</a:t>
            </a:r>
            <a:endParaRPr b="1" sz="2100">
              <a:solidFill>
                <a:schemeClr val="accent2"/>
              </a:solidFill>
              <a:latin typeface="Calibri"/>
              <a:ea typeface="Calibri"/>
              <a:cs typeface="Calibri"/>
              <a:sym typeface="Calibri"/>
            </a:endParaRPr>
          </a:p>
          <a:p>
            <a:pPr indent="0" lvl="0" marL="0" rtl="0" algn="l">
              <a:spcBef>
                <a:spcPts val="0"/>
              </a:spcBef>
              <a:spcAft>
                <a:spcPts val="0"/>
              </a:spcAft>
              <a:buNone/>
            </a:pPr>
            <a:r>
              <a:rPr b="1" lang="ja" sz="2100">
                <a:solidFill>
                  <a:schemeClr val="accent2"/>
                </a:solidFill>
                <a:latin typeface="Calibri"/>
                <a:ea typeface="Calibri"/>
                <a:cs typeface="Calibri"/>
                <a:sym typeface="Calibri"/>
              </a:rPr>
              <a:t>「親子一緒に白川町に来てほしい！」</a:t>
            </a:r>
            <a:endParaRPr b="1" sz="2100">
              <a:solidFill>
                <a:schemeClr val="accent2"/>
              </a:solidFill>
              <a:latin typeface="Calibri"/>
              <a:ea typeface="Calibri"/>
              <a:cs typeface="Calibri"/>
              <a:sym typeface="Calibri"/>
            </a:endParaRPr>
          </a:p>
        </p:txBody>
      </p:sp>
      <p:sp>
        <p:nvSpPr>
          <p:cNvPr id="251" name="Google Shape;251;p34"/>
          <p:cNvSpPr/>
          <p:nvPr/>
        </p:nvSpPr>
        <p:spPr>
          <a:xfrm>
            <a:off x="0" y="-113050"/>
            <a:ext cx="607500" cy="52566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2" name="Google Shape;252;p34"/>
          <p:cNvSpPr txBox="1"/>
          <p:nvPr/>
        </p:nvSpPr>
        <p:spPr>
          <a:xfrm>
            <a:off x="70650" y="194250"/>
            <a:ext cx="466200" cy="394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900">
                <a:solidFill>
                  <a:schemeClr val="lt1"/>
                </a:solidFill>
                <a:latin typeface="Calibri"/>
                <a:ea typeface="Calibri"/>
                <a:cs typeface="Calibri"/>
                <a:sym typeface="Calibri"/>
              </a:rPr>
              <a:t>現状の障壁</a:t>
            </a:r>
            <a:endParaRPr b="1" sz="1900">
              <a:solidFill>
                <a:schemeClr val="lt1"/>
              </a:solidFill>
              <a:latin typeface="Calibri"/>
              <a:ea typeface="Calibri"/>
              <a:cs typeface="Calibri"/>
              <a:sym typeface="Calibri"/>
            </a:endParaRPr>
          </a:p>
        </p:txBody>
      </p:sp>
      <p:sp>
        <p:nvSpPr>
          <p:cNvPr id="253" name="Google Shape;253;p34"/>
          <p:cNvSpPr txBox="1"/>
          <p:nvPr/>
        </p:nvSpPr>
        <p:spPr>
          <a:xfrm>
            <a:off x="1294650" y="2169363"/>
            <a:ext cx="6554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ja" sz="2000">
                <a:solidFill>
                  <a:srgbClr val="366092"/>
                </a:solidFill>
              </a:rPr>
              <a:t>→</a:t>
            </a:r>
            <a:r>
              <a:rPr b="1" lang="ja" sz="2000">
                <a:solidFill>
                  <a:srgbClr val="366092"/>
                </a:solidFill>
              </a:rPr>
              <a:t>親子一緒に白川町に来る機会を損失してしまっている</a:t>
            </a:r>
            <a:endParaRPr b="1" sz="2000">
              <a:solidFill>
                <a:srgbClr val="366092"/>
              </a:solidFill>
            </a:endParaRPr>
          </a:p>
          <a:p>
            <a:pPr indent="0" lvl="0" marL="0" rtl="0" algn="ctr">
              <a:spcBef>
                <a:spcPts val="0"/>
              </a:spcBef>
              <a:spcAft>
                <a:spcPts val="0"/>
              </a:spcAft>
              <a:buNone/>
            </a:pPr>
            <a:r>
              <a:rPr b="1" lang="ja" sz="2000">
                <a:solidFill>
                  <a:srgbClr val="366092"/>
                </a:solidFill>
              </a:rPr>
              <a:t>　長期的に・次世代を巻き込むチャンスを逃している</a:t>
            </a:r>
            <a:endParaRPr b="1" sz="2000">
              <a:solidFill>
                <a:srgbClr val="366092"/>
              </a:solidFill>
            </a:endParaRPr>
          </a:p>
        </p:txBody>
      </p:sp>
      <p:pic>
        <p:nvPicPr>
          <p:cNvPr id="254" name="Google Shape;254;p34"/>
          <p:cNvPicPr preferRelativeResize="0"/>
          <p:nvPr/>
        </p:nvPicPr>
        <p:blipFill>
          <a:blip r:embed="rId3">
            <a:alphaModFix/>
          </a:blip>
          <a:stretch>
            <a:fillRect/>
          </a:stretch>
        </p:blipFill>
        <p:spPr>
          <a:xfrm>
            <a:off x="6251525" y="3088975"/>
            <a:ext cx="2268349" cy="1648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